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38"/>
  </p:notesMasterIdLst>
  <p:handoutMasterIdLst>
    <p:handoutMasterId r:id="rId39"/>
  </p:handoutMasterIdLst>
  <p:sldIdLst>
    <p:sldId id="620" r:id="rId11"/>
    <p:sldId id="657" r:id="rId12"/>
    <p:sldId id="658" r:id="rId13"/>
    <p:sldId id="659" r:id="rId14"/>
    <p:sldId id="687" r:id="rId15"/>
    <p:sldId id="688" r:id="rId16"/>
    <p:sldId id="689" r:id="rId17"/>
    <p:sldId id="691" r:id="rId18"/>
    <p:sldId id="690" r:id="rId19"/>
    <p:sldId id="702" r:id="rId20"/>
    <p:sldId id="703" r:id="rId21"/>
    <p:sldId id="704" r:id="rId22"/>
    <p:sldId id="685" r:id="rId23"/>
    <p:sldId id="692" r:id="rId24"/>
    <p:sldId id="693" r:id="rId25"/>
    <p:sldId id="694" r:id="rId26"/>
    <p:sldId id="695" r:id="rId27"/>
    <p:sldId id="696" r:id="rId28"/>
    <p:sldId id="697" r:id="rId29"/>
    <p:sldId id="698" r:id="rId30"/>
    <p:sldId id="686" r:id="rId31"/>
    <p:sldId id="705" r:id="rId32"/>
    <p:sldId id="699" r:id="rId33"/>
    <p:sldId id="700" r:id="rId34"/>
    <p:sldId id="701" r:id="rId35"/>
    <p:sldId id="457" r:id="rId36"/>
    <p:sldId id="458" r:id="rId37"/>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Montserrat" panose="00000500000000000000" pitchFamily="2" charset="0"/>
      <p:regular r:id="rId44"/>
      <p:bold r:id="rId45"/>
      <p:italic r:id="rId46"/>
      <p:boldItalic r:id="rId47"/>
    </p:embeddedFont>
    <p:embeddedFont>
      <p:font typeface="Montserrat Bold" panose="00000800000000000000" charset="0"/>
      <p:bold r:id="rId48"/>
      <p:italic r:id="rId49"/>
      <p:boldItalic r:id="rId50"/>
    </p:embeddedFont>
    <p:embeddedFont>
      <p:font typeface="Montserrat ExtraBold" panose="00000900000000000000" pitchFamily="2" charset="0"/>
      <p:bold r:id="rId51"/>
      <p:italic r:id="rId52"/>
      <p:boldItalic r:id="rId53"/>
    </p:embeddedFont>
    <p:embeddedFont>
      <p:font typeface="Montserrat Light" panose="00000400000000000000" pitchFamily="2" charset="0"/>
      <p:regular r:id="rId54"/>
      <p:italic r:id="rId55"/>
    </p:embeddedFont>
    <p:embeddedFont>
      <p:font typeface="Montserrat Medium" panose="00000600000000000000" pitchFamily="2" charset="0"/>
      <p:regular r:id="rId56"/>
      <p:italic r:id="rId57"/>
    </p:embeddedFont>
    <p:embeddedFont>
      <p:font typeface="Montserrat SemiBold" panose="00000700000000000000" pitchFamily="2" charset="0"/>
      <p:regular r:id="rId58"/>
      <p:bold r:id="rId59"/>
      <p:italic r:id="rId60"/>
      <p:boldItalic r:id="rId61"/>
    </p:embeddedFont>
    <p:embeddedFont>
      <p:font typeface="Open Sans Light" panose="020B0306030504020204" pitchFamily="34" charset="0"/>
      <p:regular r:id="rId62"/>
      <p:italic r:id="rId63"/>
    </p:embeddedFont>
  </p:embeddedFontLst>
  <p:custDataLst>
    <p:tags r:id="rId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Net Core Testing" id="{00898E44-85D6-42AC-9B63-348E300FE0BF}">
          <p14:sldIdLst>
            <p14:sldId id="657"/>
            <p14:sldId id="658"/>
            <p14:sldId id="659"/>
            <p14:sldId id="687"/>
            <p14:sldId id="688"/>
            <p14:sldId id="689"/>
            <p14:sldId id="691"/>
            <p14:sldId id="690"/>
            <p14:sldId id="702"/>
            <p14:sldId id="703"/>
            <p14:sldId id="704"/>
            <p14:sldId id="685"/>
            <p14:sldId id="692"/>
            <p14:sldId id="693"/>
            <p14:sldId id="694"/>
            <p14:sldId id="695"/>
            <p14:sldId id="696"/>
            <p14:sldId id="697"/>
            <p14:sldId id="698"/>
            <p14:sldId id="686"/>
            <p14:sldId id="705"/>
            <p14:sldId id="699"/>
            <p14:sldId id="700"/>
            <p14:sldId id="701"/>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73" autoAdjust="0"/>
    <p:restoredTop sz="94660"/>
  </p:normalViewPr>
  <p:slideViewPr>
    <p:cSldViewPr snapToGrid="0">
      <p:cViewPr varScale="1">
        <p:scale>
          <a:sx n="103" d="100"/>
          <a:sy n="103" d="100"/>
        </p:scale>
        <p:origin x="114" y="216"/>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22.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ags" Target="tags/tag1.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handoutMaster" Target="handoutMasters/handoutMaster1.xml"/><Relationship Id="rId34" Type="http://schemas.openxmlformats.org/officeDocument/2006/relationships/slide" Target="slides/slide24.xml"/><Relationship Id="rId50" Type="http://schemas.openxmlformats.org/officeDocument/2006/relationships/font" Target="fonts/font11.fntdata"/><Relationship Id="rId55"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11/11/2022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43595962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image" Target="../media/image1.png"/><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heme" Target="../theme/theme2.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4.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1.pn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heme" Target="../theme/theme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image" Target="../media/image1.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theme" Target="../theme/theme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8" Type="http://schemas.openxmlformats.org/officeDocument/2006/relationships/slideLayout" Target="../slideLayouts/slideLayout110.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20" Type="http://schemas.openxmlformats.org/officeDocument/2006/relationships/slideLayout" Target="../slideLayouts/slideLayout122.xml"/><Relationship Id="rId4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4"/>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6" r:id="rId20"/>
    <p:sldLayoutId id="2147483937" r:id="rId21"/>
    <p:sldLayoutId id="2147483938"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178.emf"/><Relationship Id="rId1" Type="http://schemas.openxmlformats.org/officeDocument/2006/relationships/slideLayout" Target="../slideLayouts/slideLayout40.xml"/><Relationship Id="rId4" Type="http://schemas.openxmlformats.org/officeDocument/2006/relationships/image" Target="../media/image18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slideLayout" Target="../slideLayouts/slideLayout40.xml"/><Relationship Id="rId4" Type="http://schemas.openxmlformats.org/officeDocument/2006/relationships/image" Target="../media/image183.emf"/></Relationships>
</file>

<file path=ppt/slides/_rels/slide2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github.com/Moq/moq" TargetMode="Externa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168.gif"/><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55742"/>
            <a:ext cx="7776370" cy="651610"/>
          </a:xfrm>
        </p:spPr>
        <p:txBody>
          <a:bodyPr/>
          <a:lstStyle/>
          <a:p>
            <a:r>
              <a:rPr lang="en-US" dirty="0"/>
              <a:t>Assert</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118050"/>
            <a:ext cx="8885919" cy="4348064"/>
          </a:xfrm>
        </p:spPr>
        <p:txBody>
          <a:bodyPr/>
          <a:lstStyle/>
          <a:p>
            <a:r>
              <a:rPr lang="es-ES" sz="1800" dirty="0"/>
              <a:t>Es el paso de validación del resultado de un test</a:t>
            </a:r>
          </a:p>
          <a:p>
            <a:r>
              <a:rPr lang="es-ES" sz="1800" dirty="0"/>
              <a:t>Un </a:t>
            </a:r>
            <a:r>
              <a:rPr lang="es-ES" sz="1800" dirty="0" err="1"/>
              <a:t>tests</a:t>
            </a:r>
            <a:r>
              <a:rPr lang="es-ES" sz="1800" dirty="0"/>
              <a:t> debería tener al menos un </a:t>
            </a:r>
            <a:r>
              <a:rPr lang="es-ES" sz="1800" dirty="0" err="1"/>
              <a:t>assert</a:t>
            </a:r>
            <a:endParaRPr lang="es-ES" sz="1800" dirty="0"/>
          </a:p>
          <a:p>
            <a:r>
              <a:rPr lang="en-US" sz="1800" dirty="0"/>
              <a:t>Es recommendable </a:t>
            </a:r>
            <a:r>
              <a:rPr lang="en-US" sz="1800" dirty="0" err="1"/>
              <a:t>tener</a:t>
            </a:r>
            <a:r>
              <a:rPr lang="en-US" sz="1800" dirty="0"/>
              <a:t> un </a:t>
            </a:r>
            <a:r>
              <a:rPr lang="en-US" sz="1800" dirty="0" err="1"/>
              <a:t>único</a:t>
            </a:r>
            <a:r>
              <a:rPr lang="en-US" sz="1800" dirty="0"/>
              <a:t> assert </a:t>
            </a:r>
            <a:r>
              <a:rPr lang="en-US" sz="1800" dirty="0" err="1"/>
              <a:t>por</a:t>
            </a:r>
            <a:r>
              <a:rPr lang="en-US" sz="1800" dirty="0"/>
              <a:t> test</a:t>
            </a:r>
          </a:p>
          <a:p>
            <a:r>
              <a:rPr lang="en-US" sz="1800" dirty="0"/>
              <a:t>Hay </a:t>
            </a:r>
            <a:r>
              <a:rPr lang="en-US" sz="1800" dirty="0" err="1"/>
              <a:t>ocasiones</a:t>
            </a:r>
            <a:r>
              <a:rPr lang="en-US" sz="1800" dirty="0"/>
              <a:t> </a:t>
            </a:r>
            <a:r>
              <a:rPr lang="en-US" sz="1800" dirty="0" err="1"/>
              <a:t>en</a:t>
            </a:r>
            <a:r>
              <a:rPr lang="en-US" sz="1800" dirty="0"/>
              <a:t> que </a:t>
            </a:r>
            <a:r>
              <a:rPr lang="en-US" sz="1800" dirty="0" err="1"/>
              <a:t>tener</a:t>
            </a:r>
            <a:r>
              <a:rPr lang="en-US" sz="1800" dirty="0"/>
              <a:t> </a:t>
            </a:r>
            <a:r>
              <a:rPr lang="en-US" sz="1800" dirty="0" err="1"/>
              <a:t>más</a:t>
            </a:r>
            <a:r>
              <a:rPr lang="en-US" sz="1800" dirty="0"/>
              <a:t> de uno, no es un </a:t>
            </a:r>
            <a:r>
              <a:rPr lang="en-US" sz="1800" dirty="0" err="1"/>
              <a:t>problema</a:t>
            </a:r>
            <a:endParaRPr lang="en-US" sz="1800" dirty="0"/>
          </a:p>
          <a:p>
            <a:r>
              <a:rPr lang="en-US" sz="1800" dirty="0" err="1"/>
              <a:t>Dependiendo</a:t>
            </a:r>
            <a:r>
              <a:rPr lang="en-US" sz="1800" dirty="0"/>
              <a:t> del framework de testing hay </a:t>
            </a:r>
            <a:r>
              <a:rPr lang="en-US" sz="1800" dirty="0" err="1"/>
              <a:t>diferentes</a:t>
            </a:r>
            <a:r>
              <a:rPr lang="en-US" sz="1800" dirty="0"/>
              <a:t> assert</a:t>
            </a:r>
          </a:p>
          <a:p>
            <a:r>
              <a:rPr lang="en-US" sz="1800" dirty="0"/>
              <a:t>El assert genera un error, es </a:t>
            </a:r>
            <a:r>
              <a:rPr lang="en-US" sz="1800" dirty="0" err="1"/>
              <a:t>mejor</a:t>
            </a:r>
            <a:r>
              <a:rPr lang="en-US" sz="1800" dirty="0"/>
              <a:t> </a:t>
            </a:r>
            <a:r>
              <a:rPr lang="en-US" sz="1800" dirty="0" err="1"/>
              <a:t>utilizar</a:t>
            </a:r>
            <a:r>
              <a:rPr lang="en-US" sz="1800" dirty="0"/>
              <a:t> </a:t>
            </a:r>
            <a:r>
              <a:rPr lang="en-US" sz="1800" dirty="0" err="1"/>
              <a:t>el</a:t>
            </a:r>
            <a:r>
              <a:rPr lang="en-US" sz="1800" dirty="0"/>
              <a:t> </a:t>
            </a:r>
            <a:r>
              <a:rPr lang="en-US" sz="1800" dirty="0" err="1"/>
              <a:t>específico</a:t>
            </a:r>
            <a:r>
              <a:rPr lang="en-US" sz="1800" dirty="0"/>
              <a:t> del </a:t>
            </a:r>
            <a:r>
              <a:rPr lang="en-US" sz="1800" dirty="0" err="1"/>
              <a:t>tipo</a:t>
            </a:r>
            <a:r>
              <a:rPr lang="en-US" sz="1800" dirty="0"/>
              <a:t> que </a:t>
            </a:r>
            <a:r>
              <a:rPr lang="en-US" sz="1800" dirty="0" err="1"/>
              <a:t>queremos</a:t>
            </a:r>
            <a:r>
              <a:rPr lang="en-US" sz="1800" dirty="0"/>
              <a:t> </a:t>
            </a:r>
            <a:r>
              <a:rPr lang="en-US" sz="1800" dirty="0" err="1"/>
              <a:t>probar</a:t>
            </a:r>
            <a:endParaRPr lang="en-US" sz="1800" dirty="0"/>
          </a:p>
          <a:p>
            <a:endParaRPr lang="en-US" sz="1800" dirty="0"/>
          </a:p>
          <a:p>
            <a:endParaRPr lang="en-US" sz="1800" dirty="0"/>
          </a:p>
        </p:txBody>
      </p:sp>
    </p:spTree>
    <p:extLst>
      <p:ext uri="{BB962C8B-B14F-4D97-AF65-F5344CB8AC3E}">
        <p14:creationId xmlns:p14="http://schemas.microsoft.com/office/powerpoint/2010/main" val="964226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55742"/>
            <a:ext cx="7776370" cy="651610"/>
          </a:xfrm>
        </p:spPr>
        <p:txBody>
          <a:bodyPr/>
          <a:lstStyle/>
          <a:p>
            <a:r>
              <a:rPr lang="en-US" dirty="0" err="1"/>
              <a:t>Tipos</a:t>
            </a:r>
            <a:r>
              <a:rPr lang="en-US" dirty="0"/>
              <a:t> de Assert</a:t>
            </a:r>
          </a:p>
        </p:txBody>
      </p:sp>
      <p:pic>
        <p:nvPicPr>
          <p:cNvPr id="9" name="Imagen 8">
            <a:extLst>
              <a:ext uri="{FF2B5EF4-FFF2-40B4-BE49-F238E27FC236}">
                <a16:creationId xmlns:a16="http://schemas.microsoft.com/office/drawing/2014/main" id="{8B882450-2664-DD58-CD87-75D7298E664D}"/>
              </a:ext>
            </a:extLst>
          </p:cNvPr>
          <p:cNvPicPr>
            <a:picLocks noChangeAspect="1"/>
          </p:cNvPicPr>
          <p:nvPr/>
        </p:nvPicPr>
        <p:blipFill>
          <a:blip r:embed="rId2"/>
          <a:stretch>
            <a:fillRect/>
          </a:stretch>
        </p:blipFill>
        <p:spPr>
          <a:xfrm>
            <a:off x="520429" y="2161310"/>
            <a:ext cx="11422190" cy="4530436"/>
          </a:xfrm>
          <a:prstGeom prst="rect">
            <a:avLst/>
          </a:prstGeom>
        </p:spPr>
      </p:pic>
    </p:spTree>
    <p:extLst>
      <p:ext uri="{BB962C8B-B14F-4D97-AF65-F5344CB8AC3E}">
        <p14:creationId xmlns:p14="http://schemas.microsoft.com/office/powerpoint/2010/main" val="3286392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55742"/>
            <a:ext cx="7776370" cy="651610"/>
          </a:xfrm>
        </p:spPr>
        <p:txBody>
          <a:bodyPr/>
          <a:lstStyle/>
          <a:p>
            <a:r>
              <a:rPr lang="en-US" dirty="0" err="1"/>
              <a:t>DataDriven</a:t>
            </a:r>
            <a:r>
              <a:rPr lang="en-US" dirty="0"/>
              <a:t> Tests</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118050"/>
            <a:ext cx="8885919" cy="4348064"/>
          </a:xfrm>
        </p:spPr>
        <p:txBody>
          <a:bodyPr/>
          <a:lstStyle/>
          <a:p>
            <a:r>
              <a:rPr lang="en-US" sz="1800" dirty="0" err="1"/>
              <a:t>Necesitamos</a:t>
            </a:r>
            <a:r>
              <a:rPr lang="en-US" sz="1800" dirty="0"/>
              <a:t> </a:t>
            </a:r>
            <a:r>
              <a:rPr lang="en-US" sz="1800" dirty="0" err="1"/>
              <a:t>probar</a:t>
            </a:r>
            <a:r>
              <a:rPr lang="en-US" sz="1800" dirty="0"/>
              <a:t> </a:t>
            </a:r>
            <a:r>
              <a:rPr lang="en-US" sz="1800" dirty="0" err="1"/>
              <a:t>el</a:t>
            </a:r>
            <a:r>
              <a:rPr lang="en-US" sz="1800" dirty="0"/>
              <a:t> </a:t>
            </a:r>
            <a:r>
              <a:rPr lang="en-US" sz="1800" dirty="0" err="1"/>
              <a:t>mismo</a:t>
            </a:r>
            <a:r>
              <a:rPr lang="en-US" sz="1800" dirty="0"/>
              <a:t> </a:t>
            </a:r>
            <a:r>
              <a:rPr lang="en-US" sz="1800" dirty="0" err="1"/>
              <a:t>código</a:t>
            </a:r>
            <a:r>
              <a:rPr lang="en-US" sz="1800" dirty="0"/>
              <a:t> con </a:t>
            </a:r>
            <a:r>
              <a:rPr lang="en-US" sz="1800" dirty="0" err="1"/>
              <a:t>diferente</a:t>
            </a:r>
            <a:r>
              <a:rPr lang="en-US" sz="1800" dirty="0"/>
              <a:t> set de </a:t>
            </a:r>
            <a:r>
              <a:rPr lang="en-US" sz="1800" dirty="0" err="1"/>
              <a:t>datos</a:t>
            </a:r>
            <a:endParaRPr lang="en-US" sz="1800" dirty="0"/>
          </a:p>
          <a:p>
            <a:r>
              <a:rPr lang="en-US" sz="1800" dirty="0" err="1"/>
              <a:t>En</a:t>
            </a:r>
            <a:r>
              <a:rPr lang="en-US" sz="1800" dirty="0"/>
              <a:t> </a:t>
            </a:r>
            <a:r>
              <a:rPr lang="en-US" sz="1800" dirty="0" err="1"/>
              <a:t>lugar</a:t>
            </a:r>
            <a:r>
              <a:rPr lang="en-US" sz="1800" dirty="0"/>
              <a:t> de </a:t>
            </a:r>
            <a:r>
              <a:rPr lang="en-US" sz="1800" dirty="0" err="1"/>
              <a:t>escribir</a:t>
            </a:r>
            <a:r>
              <a:rPr lang="en-US" sz="1800" dirty="0"/>
              <a:t> </a:t>
            </a:r>
            <a:r>
              <a:rPr lang="en-US" sz="1800" dirty="0" err="1"/>
              <a:t>varias</a:t>
            </a:r>
            <a:r>
              <a:rPr lang="en-US" sz="1800" dirty="0"/>
              <a:t> </a:t>
            </a:r>
            <a:r>
              <a:rPr lang="en-US" sz="1800" dirty="0" err="1"/>
              <a:t>veces</a:t>
            </a:r>
            <a:r>
              <a:rPr lang="en-US" sz="1800" dirty="0"/>
              <a:t> </a:t>
            </a:r>
            <a:r>
              <a:rPr lang="en-US" sz="1800" dirty="0" err="1"/>
              <a:t>el</a:t>
            </a:r>
            <a:r>
              <a:rPr lang="en-US" sz="1800" dirty="0"/>
              <a:t> </a:t>
            </a:r>
            <a:r>
              <a:rPr lang="en-US" sz="1800" dirty="0" err="1"/>
              <a:t>mismo</a:t>
            </a:r>
            <a:r>
              <a:rPr lang="en-US" sz="1800" dirty="0"/>
              <a:t> test </a:t>
            </a:r>
            <a:r>
              <a:rPr lang="en-US" sz="1800" dirty="0" err="1"/>
              <a:t>podemos</a:t>
            </a:r>
            <a:r>
              <a:rPr lang="en-US" sz="1800" dirty="0"/>
              <a:t> </a:t>
            </a:r>
            <a:r>
              <a:rPr lang="en-US" sz="1800" dirty="0" err="1"/>
              <a:t>utilizar</a:t>
            </a:r>
            <a:r>
              <a:rPr lang="en-US" sz="1800" dirty="0"/>
              <a:t> data driven tests</a:t>
            </a:r>
          </a:p>
          <a:p>
            <a:r>
              <a:rPr lang="en-US" sz="1900" dirty="0" err="1"/>
              <a:t>Tipos</a:t>
            </a:r>
            <a:r>
              <a:rPr lang="en-US" sz="1900" dirty="0"/>
              <a:t> de </a:t>
            </a:r>
            <a:r>
              <a:rPr lang="en-US" sz="1900" dirty="0" err="1"/>
              <a:t>datadiven</a:t>
            </a:r>
            <a:r>
              <a:rPr lang="en-US" sz="1900" dirty="0"/>
              <a:t> test</a:t>
            </a:r>
          </a:p>
          <a:p>
            <a:pPr marL="742950" lvl="1"/>
            <a:r>
              <a:rPr lang="en-US" sz="1900" dirty="0"/>
              <a:t>Inline data</a:t>
            </a:r>
          </a:p>
          <a:p>
            <a:pPr marL="742950" lvl="1"/>
            <a:r>
              <a:rPr lang="en-US" sz="1900" dirty="0"/>
              <a:t>Property / field / method</a:t>
            </a:r>
          </a:p>
          <a:p>
            <a:pPr marL="742950" lvl="1"/>
            <a:r>
              <a:rPr lang="en-US" sz="1900" dirty="0"/>
              <a:t>Custom Attribute</a:t>
            </a:r>
          </a:p>
          <a:p>
            <a:pPr marL="742950" lvl="1"/>
            <a:r>
              <a:rPr lang="en-US" sz="1900" dirty="0"/>
              <a:t>External data</a:t>
            </a:r>
          </a:p>
          <a:p>
            <a:endParaRPr lang="en-US" sz="1800" dirty="0"/>
          </a:p>
          <a:p>
            <a:endParaRPr lang="en-US" sz="1800" dirty="0"/>
          </a:p>
        </p:txBody>
      </p:sp>
      <p:pic>
        <p:nvPicPr>
          <p:cNvPr id="2" name="Content Placeholder 7" descr="Diagrama&#10;&#10;Descripción generada automáticamente">
            <a:extLst>
              <a:ext uri="{FF2B5EF4-FFF2-40B4-BE49-F238E27FC236}">
                <a16:creationId xmlns:a16="http://schemas.microsoft.com/office/drawing/2014/main" id="{EA32A7C8-1734-1147-F166-6E9263512C8E}"/>
              </a:ext>
            </a:extLst>
          </p:cNvPr>
          <p:cNvPicPr>
            <a:picLocks noChangeAspect="1"/>
          </p:cNvPicPr>
          <p:nvPr/>
        </p:nvPicPr>
        <p:blipFill>
          <a:blip r:embed="rId2"/>
          <a:stretch>
            <a:fillRect/>
          </a:stretch>
        </p:blipFill>
        <p:spPr>
          <a:xfrm>
            <a:off x="5354183" y="3429000"/>
            <a:ext cx="5365375" cy="1864467"/>
          </a:xfrm>
          <a:prstGeom prst="rect">
            <a:avLst/>
          </a:prstGeom>
        </p:spPr>
      </p:pic>
    </p:spTree>
    <p:extLst>
      <p:ext uri="{BB962C8B-B14F-4D97-AF65-F5344CB8AC3E}">
        <p14:creationId xmlns:p14="http://schemas.microsoft.com/office/powerpoint/2010/main" val="62012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4" y="2532742"/>
            <a:ext cx="5040313" cy="651610"/>
          </a:xfrm>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3262371"/>
            <a:ext cx="5040313" cy="651610"/>
          </a:xfrm>
        </p:spPr>
        <p:txBody>
          <a:bodyPr/>
          <a:lstStyle/>
          <a:p>
            <a:r>
              <a:rPr lang="en-US" dirty="0" err="1"/>
              <a:t>Tiempo</a:t>
            </a:r>
            <a:r>
              <a:rPr lang="en-US" dirty="0"/>
              <a:t> para </a:t>
            </a:r>
            <a:r>
              <a:rPr lang="en-US" dirty="0" err="1"/>
              <a:t>crear</a:t>
            </a:r>
            <a:r>
              <a:rPr lang="en-US" dirty="0"/>
              <a:t> test </a:t>
            </a:r>
            <a:r>
              <a:rPr lang="en-US" dirty="0" err="1"/>
              <a:t>unitarios</a:t>
            </a:r>
            <a:endParaRPr lang="en-ES" dirty="0"/>
          </a:p>
        </p:txBody>
      </p:sp>
      <p:pic>
        <p:nvPicPr>
          <p:cNvPr id="1026" name="Picture 2" descr="Qué es un Framework de Automatización de Pruebas?">
            <a:extLst>
              <a:ext uri="{FF2B5EF4-FFF2-40B4-BE49-F238E27FC236}">
                <a16:creationId xmlns:a16="http://schemas.microsoft.com/office/drawing/2014/main" id="{13B3AC08-C0C2-717F-6D72-70BCF4D62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3076" y="1212979"/>
            <a:ext cx="6898924" cy="459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778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311726"/>
            <a:ext cx="7776370" cy="651610"/>
          </a:xfrm>
        </p:spPr>
        <p:txBody>
          <a:bodyPr/>
          <a:lstStyle/>
          <a:p>
            <a:r>
              <a:rPr lang="en-US" dirty="0"/>
              <a:t>Test de </a:t>
            </a:r>
            <a:r>
              <a:rPr lang="en-US" dirty="0" err="1"/>
              <a:t>integración</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341985"/>
            <a:ext cx="8885919" cy="4348064"/>
          </a:xfrm>
        </p:spPr>
        <p:txBody>
          <a:bodyPr/>
          <a:lstStyle/>
          <a:p>
            <a:pPr marL="0" indent="0">
              <a:buNone/>
            </a:pPr>
            <a:r>
              <a:rPr lang="es-ES" sz="1800" b="1" dirty="0">
                <a:solidFill>
                  <a:schemeClr val="accent1">
                    <a:lumMod val="60000"/>
                    <a:lumOff val="40000"/>
                  </a:schemeClr>
                </a:solidFill>
                <a:latin typeface="Montserrat" panose="00000500000000000000" pitchFamily="2" charset="0"/>
              </a:rPr>
              <a:t>Fixture: </a:t>
            </a:r>
            <a:r>
              <a:rPr lang="es-ES" sz="1800" dirty="0">
                <a:solidFill>
                  <a:srgbClr val="11161C"/>
                </a:solidFill>
                <a:latin typeface="Montserrat" panose="00000500000000000000" pitchFamily="2" charset="0"/>
              </a:rPr>
              <a:t>Una de las tareas que consumen más tiempo a la hora de crear </a:t>
            </a:r>
            <a:r>
              <a:rPr lang="es-ES" sz="1800" dirty="0" err="1">
                <a:solidFill>
                  <a:srgbClr val="11161C"/>
                </a:solidFill>
                <a:latin typeface="Montserrat" panose="00000500000000000000" pitchFamily="2" charset="0"/>
              </a:rPr>
              <a:t>tests</a:t>
            </a:r>
            <a:r>
              <a:rPr lang="es-ES" sz="1800" dirty="0">
                <a:solidFill>
                  <a:srgbClr val="11161C"/>
                </a:solidFill>
                <a:latin typeface="Montserrat" panose="00000500000000000000" pitchFamily="2" charset="0"/>
              </a:rPr>
              <a:t> es escribir el código que configura el sistema en un estado conocido. Este estado conocido se le llama fixture</a:t>
            </a:r>
          </a:p>
          <a:p>
            <a:endParaRPr lang="en-US" sz="1800" dirty="0"/>
          </a:p>
          <a:p>
            <a:endParaRPr lang="en-US" sz="1800" dirty="0"/>
          </a:p>
        </p:txBody>
      </p:sp>
      <p:sp>
        <p:nvSpPr>
          <p:cNvPr id="2" name="Text Placeholder 5">
            <a:extLst>
              <a:ext uri="{FF2B5EF4-FFF2-40B4-BE49-F238E27FC236}">
                <a16:creationId xmlns:a16="http://schemas.microsoft.com/office/drawing/2014/main" id="{916AAF63-D1E3-F991-72BE-BA938BCF08C2}"/>
              </a:ext>
            </a:extLst>
          </p:cNvPr>
          <p:cNvSpPr txBox="1">
            <a:spLocks/>
          </p:cNvSpPr>
          <p:nvPr/>
        </p:nvSpPr>
        <p:spPr>
          <a:xfrm>
            <a:off x="1125829" y="3508311"/>
            <a:ext cx="6637240" cy="4348064"/>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b="0" i="0" u="none" strike="noStrike" baseline="0" dirty="0">
                <a:solidFill>
                  <a:srgbClr val="041C2C"/>
                </a:solidFill>
                <a:latin typeface="Montserrat" panose="00000500000000000000" pitchFamily="2" charset="0"/>
              </a:rPr>
              <a:t>La separación entre los proyectos de Host y API nos va a permitir configurar un Host para Test, añadiendo los servicios del API</a:t>
            </a:r>
            <a:endParaRPr lang="es-ES" sz="1800" b="0" i="0" u="none" strike="noStrike" baseline="0" dirty="0">
              <a:solidFill>
                <a:srgbClr val="000000"/>
              </a:solidFill>
              <a:latin typeface="Montserrat" panose="00000500000000000000" pitchFamily="2" charset="0"/>
            </a:endParaRPr>
          </a:p>
          <a:p>
            <a:pPr lvl="1"/>
            <a:r>
              <a:rPr lang="es-ES" sz="1800" dirty="0"/>
              <a:t>Para ello nos ayudaremos de la clase </a:t>
            </a:r>
            <a:r>
              <a:rPr lang="es-ES" sz="1800" dirty="0" err="1"/>
              <a:t>TestServer</a:t>
            </a:r>
            <a:endParaRPr lang="es-ES" sz="1800" dirty="0"/>
          </a:p>
          <a:p>
            <a:endParaRPr lang="en-US" sz="1800" dirty="0"/>
          </a:p>
        </p:txBody>
      </p:sp>
      <p:pic>
        <p:nvPicPr>
          <p:cNvPr id="7" name="Imagen 6">
            <a:extLst>
              <a:ext uri="{FF2B5EF4-FFF2-40B4-BE49-F238E27FC236}">
                <a16:creationId xmlns:a16="http://schemas.microsoft.com/office/drawing/2014/main" id="{F07F22B7-D2B4-8479-A4C2-D759337B4999}"/>
              </a:ext>
            </a:extLst>
          </p:cNvPr>
          <p:cNvPicPr>
            <a:picLocks noChangeAspect="1"/>
          </p:cNvPicPr>
          <p:nvPr/>
        </p:nvPicPr>
        <p:blipFill>
          <a:blip r:embed="rId2"/>
          <a:stretch>
            <a:fillRect/>
          </a:stretch>
        </p:blipFill>
        <p:spPr>
          <a:xfrm>
            <a:off x="8162082" y="3620278"/>
            <a:ext cx="2636872" cy="867746"/>
          </a:xfrm>
          <a:prstGeom prst="rect">
            <a:avLst/>
          </a:prstGeom>
        </p:spPr>
      </p:pic>
    </p:spTree>
    <p:extLst>
      <p:ext uri="{BB962C8B-B14F-4D97-AF65-F5344CB8AC3E}">
        <p14:creationId xmlns:p14="http://schemas.microsoft.com/office/powerpoint/2010/main" val="729054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311726"/>
            <a:ext cx="7776370" cy="651610"/>
          </a:xfrm>
        </p:spPr>
        <p:txBody>
          <a:bodyPr/>
          <a:lstStyle/>
          <a:p>
            <a:r>
              <a:rPr lang="en-US" dirty="0"/>
              <a:t>Test de </a:t>
            </a:r>
            <a:r>
              <a:rPr lang="en-US" dirty="0" err="1"/>
              <a:t>integración</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152660"/>
            <a:ext cx="8885919" cy="466529"/>
          </a:xfrm>
        </p:spPr>
        <p:txBody>
          <a:bodyPr/>
          <a:lstStyle/>
          <a:p>
            <a:pPr marL="0" indent="0">
              <a:buNone/>
            </a:pPr>
            <a:r>
              <a:rPr lang="es-ES" sz="1800" b="1" dirty="0" err="1">
                <a:solidFill>
                  <a:schemeClr val="accent1">
                    <a:lumMod val="60000"/>
                    <a:lumOff val="40000"/>
                  </a:schemeClr>
                </a:solidFill>
                <a:latin typeface="Montserrat" panose="00000500000000000000" pitchFamily="2" charset="0"/>
              </a:rPr>
              <a:t>Program.cs</a:t>
            </a:r>
            <a:r>
              <a:rPr lang="es-ES" sz="1800" b="1" dirty="0">
                <a:solidFill>
                  <a:schemeClr val="accent1">
                    <a:lumMod val="60000"/>
                    <a:lumOff val="40000"/>
                  </a:schemeClr>
                </a:solidFill>
                <a:latin typeface="Montserrat" panose="00000500000000000000" pitchFamily="2" charset="0"/>
              </a:rPr>
              <a:t> de test</a:t>
            </a:r>
            <a:endParaRPr lang="en-US" sz="1800" dirty="0"/>
          </a:p>
          <a:p>
            <a:endParaRPr lang="en-US" sz="1800" dirty="0"/>
          </a:p>
        </p:txBody>
      </p:sp>
      <p:sp>
        <p:nvSpPr>
          <p:cNvPr id="2" name="Text Placeholder 5">
            <a:extLst>
              <a:ext uri="{FF2B5EF4-FFF2-40B4-BE49-F238E27FC236}">
                <a16:creationId xmlns:a16="http://schemas.microsoft.com/office/drawing/2014/main" id="{916AAF63-D1E3-F991-72BE-BA938BCF08C2}"/>
              </a:ext>
            </a:extLst>
          </p:cNvPr>
          <p:cNvSpPr txBox="1">
            <a:spLocks/>
          </p:cNvSpPr>
          <p:nvPr/>
        </p:nvSpPr>
        <p:spPr>
          <a:xfrm>
            <a:off x="1088538" y="2537927"/>
            <a:ext cx="10014923" cy="4348064"/>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b="0" i="0" u="none" strike="noStrike" baseline="0" dirty="0">
                <a:solidFill>
                  <a:srgbClr val="041C2C"/>
                </a:solidFill>
                <a:latin typeface="Montserrat" panose="00000500000000000000" pitchFamily="2" charset="0"/>
              </a:rPr>
              <a:t>Configuramos un </a:t>
            </a:r>
            <a:r>
              <a:rPr lang="es-ES" sz="1800" b="0" i="0" u="none" strike="noStrike" baseline="0" dirty="0" err="1">
                <a:solidFill>
                  <a:srgbClr val="041C2C"/>
                </a:solidFill>
                <a:latin typeface="Montserrat" panose="00000500000000000000" pitchFamily="2" charset="0"/>
              </a:rPr>
              <a:t>Program</a:t>
            </a:r>
            <a:r>
              <a:rPr lang="es-ES" sz="1800" b="0" i="0" u="none" strike="noStrike" baseline="0" dirty="0">
                <a:solidFill>
                  <a:srgbClr val="041C2C"/>
                </a:solidFill>
                <a:latin typeface="Montserrat" panose="00000500000000000000" pitchFamily="2" charset="0"/>
              </a:rPr>
              <a:t> para test, eliminando todo lo que no nos hace falta para los </a:t>
            </a:r>
            <a:r>
              <a:rPr lang="es-ES" sz="1800" b="0" i="0" u="none" strike="noStrike" baseline="0" dirty="0" err="1">
                <a:solidFill>
                  <a:srgbClr val="041C2C"/>
                </a:solidFill>
                <a:latin typeface="Montserrat" panose="00000500000000000000" pitchFamily="2" charset="0"/>
              </a:rPr>
              <a:t>tests</a:t>
            </a:r>
            <a:endParaRPr lang="es-ES" sz="1800" b="0" i="0" u="none" strike="noStrike" baseline="0" dirty="0">
              <a:solidFill>
                <a:srgbClr val="041C2C"/>
              </a:solidFill>
              <a:latin typeface="Montserrat" panose="00000500000000000000" pitchFamily="2" charset="0"/>
            </a:endParaRPr>
          </a:p>
          <a:p>
            <a:pPr lvl="1"/>
            <a:r>
              <a:rPr lang="es-ES" sz="1800" dirty="0"/>
              <a:t>Servicios como </a:t>
            </a:r>
            <a:r>
              <a:rPr lang="es-ES" sz="1800" dirty="0" err="1"/>
              <a:t>Swagger</a:t>
            </a:r>
            <a:r>
              <a:rPr lang="es-ES" sz="1800" dirty="0"/>
              <a:t> no nos van a hacer falta</a:t>
            </a:r>
          </a:p>
          <a:p>
            <a:pPr lvl="1"/>
            <a:r>
              <a:rPr lang="es-ES" sz="1800" dirty="0"/>
              <a:t>En cambio hay que añadir la configuración de la API, que tenemos en el proyecto de API.</a:t>
            </a:r>
          </a:p>
          <a:p>
            <a:endParaRPr lang="en-US" sz="1800" dirty="0"/>
          </a:p>
        </p:txBody>
      </p:sp>
      <p:pic>
        <p:nvPicPr>
          <p:cNvPr id="5" name="Imagen 4">
            <a:extLst>
              <a:ext uri="{FF2B5EF4-FFF2-40B4-BE49-F238E27FC236}">
                <a16:creationId xmlns:a16="http://schemas.microsoft.com/office/drawing/2014/main" id="{70C4F8CA-89F2-D2BC-3911-DD1357877EBD}"/>
              </a:ext>
            </a:extLst>
          </p:cNvPr>
          <p:cNvPicPr>
            <a:picLocks noChangeAspect="1"/>
          </p:cNvPicPr>
          <p:nvPr/>
        </p:nvPicPr>
        <p:blipFill>
          <a:blip r:embed="rId2"/>
          <a:stretch>
            <a:fillRect/>
          </a:stretch>
        </p:blipFill>
        <p:spPr>
          <a:xfrm>
            <a:off x="3717523" y="3839116"/>
            <a:ext cx="4756954" cy="2914609"/>
          </a:xfrm>
          <a:prstGeom prst="rect">
            <a:avLst/>
          </a:prstGeom>
        </p:spPr>
      </p:pic>
    </p:spTree>
    <p:extLst>
      <p:ext uri="{BB962C8B-B14F-4D97-AF65-F5344CB8AC3E}">
        <p14:creationId xmlns:p14="http://schemas.microsoft.com/office/powerpoint/2010/main" val="4214289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311726"/>
            <a:ext cx="7776370" cy="651610"/>
          </a:xfrm>
        </p:spPr>
        <p:txBody>
          <a:bodyPr/>
          <a:lstStyle/>
          <a:p>
            <a:r>
              <a:rPr lang="en-US" dirty="0"/>
              <a:t>Test de </a:t>
            </a:r>
            <a:r>
              <a:rPr lang="en-US" dirty="0" err="1"/>
              <a:t>integración</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152660"/>
            <a:ext cx="8885919" cy="466529"/>
          </a:xfrm>
        </p:spPr>
        <p:txBody>
          <a:bodyPr/>
          <a:lstStyle/>
          <a:p>
            <a:pPr marL="0" indent="0">
              <a:buNone/>
            </a:pPr>
            <a:r>
              <a:rPr lang="es-ES" sz="1800" b="1" dirty="0" err="1">
                <a:solidFill>
                  <a:schemeClr val="accent1">
                    <a:lumMod val="60000"/>
                    <a:lumOff val="40000"/>
                  </a:schemeClr>
                </a:solidFill>
                <a:latin typeface="Montserrat" panose="00000500000000000000" pitchFamily="2" charset="0"/>
              </a:rPr>
              <a:t>TestServer</a:t>
            </a:r>
            <a:endParaRPr lang="en-US" sz="1800" dirty="0"/>
          </a:p>
          <a:p>
            <a:endParaRPr lang="en-US" sz="1800" dirty="0"/>
          </a:p>
        </p:txBody>
      </p:sp>
      <p:sp>
        <p:nvSpPr>
          <p:cNvPr id="2" name="Text Placeholder 5">
            <a:extLst>
              <a:ext uri="{FF2B5EF4-FFF2-40B4-BE49-F238E27FC236}">
                <a16:creationId xmlns:a16="http://schemas.microsoft.com/office/drawing/2014/main" id="{916AAF63-D1E3-F991-72BE-BA938BCF08C2}"/>
              </a:ext>
            </a:extLst>
          </p:cNvPr>
          <p:cNvSpPr txBox="1">
            <a:spLocks/>
          </p:cNvSpPr>
          <p:nvPr/>
        </p:nvSpPr>
        <p:spPr>
          <a:xfrm>
            <a:off x="1088538" y="2619189"/>
            <a:ext cx="10014923" cy="4348064"/>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200" dirty="0"/>
              <a:t>Creamos nuestro </a:t>
            </a:r>
            <a:r>
              <a:rPr lang="es-ES" sz="2200" dirty="0" err="1"/>
              <a:t>TestServer</a:t>
            </a:r>
            <a:r>
              <a:rPr lang="es-ES" sz="2200" dirty="0"/>
              <a:t> basándonos en el </a:t>
            </a:r>
            <a:r>
              <a:rPr lang="es-ES" sz="2200" dirty="0" err="1"/>
              <a:t>Program</a:t>
            </a:r>
            <a:r>
              <a:rPr lang="es-ES" sz="2200" dirty="0"/>
              <a:t> de Test que hemos creado</a:t>
            </a:r>
          </a:p>
          <a:p>
            <a:r>
              <a:rPr lang="es-ES" sz="2200" dirty="0"/>
              <a:t>Paquetes </a:t>
            </a:r>
            <a:r>
              <a:rPr lang="es-ES" sz="2200" dirty="0" err="1"/>
              <a:t>nuget</a:t>
            </a:r>
            <a:r>
              <a:rPr lang="es-ES" sz="2200" dirty="0"/>
              <a:t> a instalar:</a:t>
            </a:r>
          </a:p>
          <a:p>
            <a:pPr lvl="1"/>
            <a:r>
              <a:rPr lang="es-ES" sz="1800" dirty="0" err="1"/>
              <a:t>Microsoft.AspNetCore.Mvc.Testing</a:t>
            </a:r>
            <a:endParaRPr lang="es-ES" sz="1800" dirty="0"/>
          </a:p>
          <a:p>
            <a:pPr lvl="1"/>
            <a:r>
              <a:rPr lang="es-ES" sz="1800" dirty="0" err="1"/>
              <a:t>Microsoft.AspNetCore.TestHost</a:t>
            </a:r>
            <a:endParaRPr lang="es-ES" sz="1800" dirty="0"/>
          </a:p>
          <a:p>
            <a:endParaRPr lang="es-ES" sz="2200" dirty="0"/>
          </a:p>
          <a:p>
            <a:pPr marL="457200" lvl="1" indent="0">
              <a:buNone/>
            </a:pPr>
            <a:endParaRPr lang="en-US" sz="1400" dirty="0"/>
          </a:p>
        </p:txBody>
      </p:sp>
      <p:pic>
        <p:nvPicPr>
          <p:cNvPr id="7" name="Imagen 6">
            <a:extLst>
              <a:ext uri="{FF2B5EF4-FFF2-40B4-BE49-F238E27FC236}">
                <a16:creationId xmlns:a16="http://schemas.microsoft.com/office/drawing/2014/main" id="{59AA5900-52F8-15E6-1E18-58F16E30D619}"/>
              </a:ext>
            </a:extLst>
          </p:cNvPr>
          <p:cNvPicPr>
            <a:picLocks noChangeAspect="1"/>
          </p:cNvPicPr>
          <p:nvPr/>
        </p:nvPicPr>
        <p:blipFill>
          <a:blip r:embed="rId2"/>
          <a:stretch>
            <a:fillRect/>
          </a:stretch>
        </p:blipFill>
        <p:spPr>
          <a:xfrm>
            <a:off x="6114661" y="3330083"/>
            <a:ext cx="5348978" cy="2393473"/>
          </a:xfrm>
          <a:prstGeom prst="rect">
            <a:avLst/>
          </a:prstGeom>
        </p:spPr>
      </p:pic>
    </p:spTree>
    <p:extLst>
      <p:ext uri="{BB962C8B-B14F-4D97-AF65-F5344CB8AC3E}">
        <p14:creationId xmlns:p14="http://schemas.microsoft.com/office/powerpoint/2010/main" val="4109367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40557"/>
            <a:ext cx="7776370" cy="651610"/>
          </a:xfrm>
        </p:spPr>
        <p:txBody>
          <a:bodyPr/>
          <a:lstStyle/>
          <a:p>
            <a:r>
              <a:rPr lang="en-US" dirty="0"/>
              <a:t>Test de </a:t>
            </a:r>
            <a:r>
              <a:rPr lang="en-US" dirty="0" err="1"/>
              <a:t>integración</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283287"/>
            <a:ext cx="8885919" cy="466529"/>
          </a:xfrm>
        </p:spPr>
        <p:txBody>
          <a:bodyPr/>
          <a:lstStyle/>
          <a:p>
            <a:pPr marL="0" indent="0">
              <a:buNone/>
            </a:pPr>
            <a:r>
              <a:rPr lang="es-ES" sz="1800" b="1" dirty="0">
                <a:solidFill>
                  <a:schemeClr val="accent1">
                    <a:lumMod val="60000"/>
                    <a:lumOff val="40000"/>
                  </a:schemeClr>
                </a:solidFill>
                <a:latin typeface="Montserrat" panose="00000500000000000000" pitchFamily="2" charset="0"/>
              </a:rPr>
              <a:t>Fixture</a:t>
            </a:r>
            <a:endParaRPr lang="en-US" sz="1800" dirty="0"/>
          </a:p>
        </p:txBody>
      </p:sp>
      <p:sp>
        <p:nvSpPr>
          <p:cNvPr id="2" name="Text Placeholder 5">
            <a:extLst>
              <a:ext uri="{FF2B5EF4-FFF2-40B4-BE49-F238E27FC236}">
                <a16:creationId xmlns:a16="http://schemas.microsoft.com/office/drawing/2014/main" id="{916AAF63-D1E3-F991-72BE-BA938BCF08C2}"/>
              </a:ext>
            </a:extLst>
          </p:cNvPr>
          <p:cNvSpPr txBox="1">
            <a:spLocks/>
          </p:cNvSpPr>
          <p:nvPr/>
        </p:nvSpPr>
        <p:spPr>
          <a:xfrm>
            <a:off x="911224" y="2880447"/>
            <a:ext cx="10014923" cy="4348064"/>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200" dirty="0"/>
              <a:t>Finalmente creamos el Fixture, que debe cumplir </a:t>
            </a:r>
            <a:r>
              <a:rPr lang="es-ES" sz="2200" dirty="0" err="1"/>
              <a:t>IDisposable</a:t>
            </a:r>
            <a:endParaRPr lang="es-ES" sz="2200" dirty="0"/>
          </a:p>
          <a:p>
            <a:pPr lvl="1"/>
            <a:r>
              <a:rPr lang="es-ES" sz="1800" dirty="0"/>
              <a:t>En el Fixture creamos el Server que vamos a usar después en los </a:t>
            </a:r>
            <a:r>
              <a:rPr lang="es-ES" sz="1800" dirty="0" err="1"/>
              <a:t>Tests</a:t>
            </a:r>
            <a:r>
              <a:rPr lang="es-ES" sz="1800" dirty="0"/>
              <a:t>.</a:t>
            </a:r>
          </a:p>
          <a:p>
            <a:pPr lvl="1"/>
            <a:r>
              <a:rPr lang="es-ES" sz="1800" dirty="0"/>
              <a:t>Para usar este Fixture en </a:t>
            </a:r>
            <a:r>
              <a:rPr lang="es-ES" sz="1800" dirty="0" err="1"/>
              <a:t>xUnithay</a:t>
            </a:r>
            <a:r>
              <a:rPr lang="es-ES" sz="1800" dirty="0"/>
              <a:t> que añadirlo a una Colección</a:t>
            </a:r>
          </a:p>
          <a:p>
            <a:pPr lvl="1"/>
            <a:r>
              <a:rPr lang="es-ES" sz="1800" dirty="0"/>
              <a:t>Usando esta colección en la clase de los test, tendremos accesible el Fixture</a:t>
            </a:r>
          </a:p>
          <a:p>
            <a:pPr lvl="1"/>
            <a:r>
              <a:rPr lang="es-ES" sz="1800" dirty="0"/>
              <a:t>El Fixture se puede inyectar en el Test, una vez puesto el atributo de </a:t>
            </a:r>
            <a:r>
              <a:rPr lang="es-ES" sz="1800" dirty="0" err="1"/>
              <a:t>Collectionen</a:t>
            </a:r>
            <a:r>
              <a:rPr lang="es-ES" sz="1800" dirty="0"/>
              <a:t> la clase.</a:t>
            </a:r>
          </a:p>
          <a:p>
            <a:pPr lvl="1"/>
            <a:endParaRPr lang="es-ES" sz="1800" dirty="0"/>
          </a:p>
          <a:p>
            <a:endParaRPr lang="es-ES" sz="2200" dirty="0"/>
          </a:p>
          <a:p>
            <a:pPr marL="457200" lvl="1" indent="0">
              <a:buNone/>
            </a:pPr>
            <a:endParaRPr lang="en-US" sz="1400" dirty="0"/>
          </a:p>
        </p:txBody>
      </p:sp>
    </p:spTree>
    <p:extLst>
      <p:ext uri="{BB962C8B-B14F-4D97-AF65-F5344CB8AC3E}">
        <p14:creationId xmlns:p14="http://schemas.microsoft.com/office/powerpoint/2010/main" val="392734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00940" y="984807"/>
            <a:ext cx="7776370" cy="651610"/>
          </a:xfrm>
        </p:spPr>
        <p:txBody>
          <a:bodyPr/>
          <a:lstStyle/>
          <a:p>
            <a:r>
              <a:rPr lang="en-US" dirty="0"/>
              <a:t>Test de </a:t>
            </a:r>
            <a:r>
              <a:rPr lang="en-US" dirty="0" err="1"/>
              <a:t>integración</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1770293"/>
            <a:ext cx="8885919" cy="466529"/>
          </a:xfrm>
        </p:spPr>
        <p:txBody>
          <a:bodyPr/>
          <a:lstStyle/>
          <a:p>
            <a:pPr marL="0" indent="0">
              <a:buNone/>
            </a:pPr>
            <a:r>
              <a:rPr lang="es-ES" sz="1800" b="1" dirty="0">
                <a:solidFill>
                  <a:schemeClr val="accent1">
                    <a:lumMod val="60000"/>
                    <a:lumOff val="40000"/>
                  </a:schemeClr>
                </a:solidFill>
                <a:latin typeface="Montserrat" panose="00000500000000000000" pitchFamily="2" charset="0"/>
              </a:rPr>
              <a:t>Fixture + </a:t>
            </a:r>
            <a:r>
              <a:rPr lang="es-ES" sz="1800" b="1" dirty="0" err="1">
                <a:solidFill>
                  <a:schemeClr val="accent1">
                    <a:lumMod val="60000"/>
                    <a:lumOff val="40000"/>
                  </a:schemeClr>
                </a:solidFill>
                <a:latin typeface="Montserrat" panose="00000500000000000000" pitchFamily="2" charset="0"/>
              </a:rPr>
              <a:t>Collection</a:t>
            </a:r>
            <a:r>
              <a:rPr lang="es-ES" sz="1800" b="1" dirty="0">
                <a:solidFill>
                  <a:schemeClr val="accent1">
                    <a:lumMod val="60000"/>
                    <a:lumOff val="40000"/>
                  </a:schemeClr>
                </a:solidFill>
                <a:latin typeface="Montserrat" panose="00000500000000000000" pitchFamily="2" charset="0"/>
              </a:rPr>
              <a:t> + </a:t>
            </a:r>
            <a:r>
              <a:rPr lang="es-ES" sz="1800" b="1" dirty="0" err="1">
                <a:solidFill>
                  <a:schemeClr val="accent1">
                    <a:lumMod val="60000"/>
                    <a:lumOff val="40000"/>
                  </a:schemeClr>
                </a:solidFill>
                <a:latin typeface="Montserrat" panose="00000500000000000000" pitchFamily="2" charset="0"/>
              </a:rPr>
              <a:t>TestClass</a:t>
            </a:r>
            <a:endParaRPr lang="en-US" sz="1800" dirty="0"/>
          </a:p>
        </p:txBody>
      </p:sp>
      <p:sp>
        <p:nvSpPr>
          <p:cNvPr id="2" name="Text Placeholder 5">
            <a:extLst>
              <a:ext uri="{FF2B5EF4-FFF2-40B4-BE49-F238E27FC236}">
                <a16:creationId xmlns:a16="http://schemas.microsoft.com/office/drawing/2014/main" id="{916AAF63-D1E3-F991-72BE-BA938BCF08C2}"/>
              </a:ext>
            </a:extLst>
          </p:cNvPr>
          <p:cNvSpPr txBox="1">
            <a:spLocks/>
          </p:cNvSpPr>
          <p:nvPr/>
        </p:nvSpPr>
        <p:spPr>
          <a:xfrm>
            <a:off x="911224" y="2880447"/>
            <a:ext cx="10014923" cy="4348064"/>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s-ES" sz="1800" dirty="0"/>
          </a:p>
          <a:p>
            <a:endParaRPr lang="es-ES" sz="2200" dirty="0"/>
          </a:p>
          <a:p>
            <a:pPr marL="457200" lvl="1" indent="0">
              <a:buNone/>
            </a:pPr>
            <a:endParaRPr lang="en-US" sz="1400" dirty="0"/>
          </a:p>
        </p:txBody>
      </p:sp>
      <p:pic>
        <p:nvPicPr>
          <p:cNvPr id="5" name="Imagen 4">
            <a:extLst>
              <a:ext uri="{FF2B5EF4-FFF2-40B4-BE49-F238E27FC236}">
                <a16:creationId xmlns:a16="http://schemas.microsoft.com/office/drawing/2014/main" id="{DBD96A81-0CE7-6043-8D23-9C4849BDD7FD}"/>
              </a:ext>
            </a:extLst>
          </p:cNvPr>
          <p:cNvPicPr>
            <a:picLocks noChangeAspect="1"/>
          </p:cNvPicPr>
          <p:nvPr/>
        </p:nvPicPr>
        <p:blipFill>
          <a:blip r:embed="rId2"/>
          <a:stretch>
            <a:fillRect/>
          </a:stretch>
        </p:blipFill>
        <p:spPr>
          <a:xfrm>
            <a:off x="900940" y="2127380"/>
            <a:ext cx="4724703" cy="4634906"/>
          </a:xfrm>
          <a:prstGeom prst="rect">
            <a:avLst/>
          </a:prstGeom>
        </p:spPr>
      </p:pic>
      <p:pic>
        <p:nvPicPr>
          <p:cNvPr id="8" name="Imagen 7">
            <a:extLst>
              <a:ext uri="{FF2B5EF4-FFF2-40B4-BE49-F238E27FC236}">
                <a16:creationId xmlns:a16="http://schemas.microsoft.com/office/drawing/2014/main" id="{0DA65D26-85A7-25AE-66F8-5A1C89503013}"/>
              </a:ext>
            </a:extLst>
          </p:cNvPr>
          <p:cNvPicPr>
            <a:picLocks noChangeAspect="1"/>
          </p:cNvPicPr>
          <p:nvPr/>
        </p:nvPicPr>
        <p:blipFill>
          <a:blip r:embed="rId3"/>
          <a:stretch>
            <a:fillRect/>
          </a:stretch>
        </p:blipFill>
        <p:spPr>
          <a:xfrm>
            <a:off x="6017127" y="2127380"/>
            <a:ext cx="5211497" cy="989044"/>
          </a:xfrm>
          <a:prstGeom prst="rect">
            <a:avLst/>
          </a:prstGeom>
        </p:spPr>
      </p:pic>
      <p:pic>
        <p:nvPicPr>
          <p:cNvPr id="10" name="Imagen 9">
            <a:extLst>
              <a:ext uri="{FF2B5EF4-FFF2-40B4-BE49-F238E27FC236}">
                <a16:creationId xmlns:a16="http://schemas.microsoft.com/office/drawing/2014/main" id="{BE9B56F5-4BF9-636D-78D4-8498C9ADC070}"/>
              </a:ext>
            </a:extLst>
          </p:cNvPr>
          <p:cNvPicPr>
            <a:picLocks noChangeAspect="1"/>
          </p:cNvPicPr>
          <p:nvPr/>
        </p:nvPicPr>
        <p:blipFill>
          <a:blip r:embed="rId4"/>
          <a:stretch>
            <a:fillRect/>
          </a:stretch>
        </p:blipFill>
        <p:spPr>
          <a:xfrm>
            <a:off x="6017127" y="3271547"/>
            <a:ext cx="5188937" cy="3490739"/>
          </a:xfrm>
          <a:prstGeom prst="rect">
            <a:avLst/>
          </a:prstGeom>
        </p:spPr>
      </p:pic>
    </p:spTree>
    <p:extLst>
      <p:ext uri="{BB962C8B-B14F-4D97-AF65-F5344CB8AC3E}">
        <p14:creationId xmlns:p14="http://schemas.microsoft.com/office/powerpoint/2010/main" val="2992543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40557"/>
            <a:ext cx="7776370" cy="651610"/>
          </a:xfrm>
        </p:spPr>
        <p:txBody>
          <a:bodyPr/>
          <a:lstStyle/>
          <a:p>
            <a:r>
              <a:rPr lang="en-US" dirty="0"/>
              <a:t>Test de </a:t>
            </a:r>
            <a:r>
              <a:rPr lang="en-US" dirty="0" err="1"/>
              <a:t>integración</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283287"/>
            <a:ext cx="8885919" cy="466529"/>
          </a:xfrm>
        </p:spPr>
        <p:txBody>
          <a:bodyPr/>
          <a:lstStyle/>
          <a:p>
            <a:pPr marL="0" indent="0">
              <a:buNone/>
            </a:pPr>
            <a:r>
              <a:rPr lang="es-ES" sz="1800" b="1" dirty="0" err="1">
                <a:solidFill>
                  <a:schemeClr val="accent1">
                    <a:lumMod val="60000"/>
                    <a:lumOff val="40000"/>
                  </a:schemeClr>
                </a:solidFill>
                <a:latin typeface="Montserrat" panose="00000500000000000000" pitchFamily="2" charset="0"/>
              </a:rPr>
              <a:t>Given</a:t>
            </a:r>
            <a:endParaRPr lang="en-US" sz="1800" dirty="0"/>
          </a:p>
        </p:txBody>
      </p:sp>
      <p:sp>
        <p:nvSpPr>
          <p:cNvPr id="2" name="Text Placeholder 5">
            <a:extLst>
              <a:ext uri="{FF2B5EF4-FFF2-40B4-BE49-F238E27FC236}">
                <a16:creationId xmlns:a16="http://schemas.microsoft.com/office/drawing/2014/main" id="{916AAF63-D1E3-F991-72BE-BA938BCF08C2}"/>
              </a:ext>
            </a:extLst>
          </p:cNvPr>
          <p:cNvSpPr txBox="1">
            <a:spLocks/>
          </p:cNvSpPr>
          <p:nvPr/>
        </p:nvSpPr>
        <p:spPr>
          <a:xfrm>
            <a:off x="911224" y="2880447"/>
            <a:ext cx="10014923" cy="4348064"/>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200" dirty="0"/>
              <a:t>Un elemento </a:t>
            </a:r>
            <a:r>
              <a:rPr lang="es-ES" sz="2200" dirty="0" err="1"/>
              <a:t>Given</a:t>
            </a:r>
            <a:r>
              <a:rPr lang="es-ES" sz="2200" dirty="0"/>
              <a:t> nos sirve para poder modificar el sistema antes de ejecutar un test</a:t>
            </a:r>
          </a:p>
          <a:p>
            <a:pPr lvl="1"/>
            <a:r>
              <a:rPr lang="es-ES" sz="1800" dirty="0"/>
              <a:t>En el </a:t>
            </a:r>
            <a:r>
              <a:rPr lang="es-ES" sz="1800" dirty="0" err="1"/>
              <a:t>Given</a:t>
            </a:r>
            <a:r>
              <a:rPr lang="es-ES" sz="1800" dirty="0"/>
              <a:t> preparamos el sistema para montar el escenario del test en concreto</a:t>
            </a:r>
          </a:p>
          <a:p>
            <a:pPr lvl="1"/>
            <a:r>
              <a:rPr lang="es-ES" sz="1800" dirty="0"/>
              <a:t>Lo que hayamos modificado en los </a:t>
            </a:r>
            <a:r>
              <a:rPr lang="es-ES" sz="1800" dirty="0" err="1"/>
              <a:t>Givenstiene</a:t>
            </a:r>
            <a:r>
              <a:rPr lang="es-ES" sz="1800" dirty="0"/>
              <a:t> que ser reseteado después.</a:t>
            </a:r>
          </a:p>
          <a:p>
            <a:pPr lvl="1"/>
            <a:r>
              <a:rPr lang="es-ES" sz="1800" dirty="0"/>
              <a:t>Para ello, podemos usar los atributos de </a:t>
            </a:r>
            <a:r>
              <a:rPr lang="es-ES" sz="1800" dirty="0" err="1"/>
              <a:t>Resetde</a:t>
            </a:r>
            <a:r>
              <a:rPr lang="es-ES" sz="1800" dirty="0"/>
              <a:t> </a:t>
            </a:r>
            <a:r>
              <a:rPr lang="es-ES" sz="1800" dirty="0" err="1"/>
              <a:t>Xunit</a:t>
            </a:r>
            <a:r>
              <a:rPr lang="es-ES" sz="1800" dirty="0"/>
              <a:t>.</a:t>
            </a:r>
          </a:p>
          <a:p>
            <a:pPr lvl="1"/>
            <a:endParaRPr lang="es-ES" sz="1800" dirty="0"/>
          </a:p>
          <a:p>
            <a:pPr lvl="1"/>
            <a:endParaRPr lang="es-ES" sz="1800" dirty="0"/>
          </a:p>
          <a:p>
            <a:endParaRPr lang="es-ES" sz="2200" dirty="0"/>
          </a:p>
          <a:p>
            <a:pPr marL="457200" lvl="1" indent="0">
              <a:buNone/>
            </a:pPr>
            <a:endParaRPr lang="en-US" sz="1400" dirty="0"/>
          </a:p>
        </p:txBody>
      </p:sp>
    </p:spTree>
    <p:extLst>
      <p:ext uri="{BB962C8B-B14F-4D97-AF65-F5344CB8AC3E}">
        <p14:creationId xmlns:p14="http://schemas.microsoft.com/office/powerpoint/2010/main" val="1070224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01895" y="2265513"/>
            <a:ext cx="8801942" cy="1351721"/>
          </a:xfrm>
        </p:spPr>
        <p:txBody>
          <a:bodyPr/>
          <a:lstStyle/>
          <a:p>
            <a:r>
              <a:rPr lang="es-ES" dirty="0"/>
              <a:t>TESTING EN NETCORE XUNIT</a:t>
            </a:r>
          </a:p>
        </p:txBody>
      </p:sp>
    </p:spTree>
    <p:extLst>
      <p:ext uri="{BB962C8B-B14F-4D97-AF65-F5344CB8AC3E}">
        <p14:creationId xmlns:p14="http://schemas.microsoft.com/office/powerpoint/2010/main" val="34899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00940" y="984807"/>
            <a:ext cx="7776370" cy="651610"/>
          </a:xfrm>
        </p:spPr>
        <p:txBody>
          <a:bodyPr/>
          <a:lstStyle/>
          <a:p>
            <a:r>
              <a:rPr lang="en-US" dirty="0"/>
              <a:t>Test de </a:t>
            </a:r>
            <a:r>
              <a:rPr lang="en-US" dirty="0" err="1"/>
              <a:t>integración</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1004531" y="2054762"/>
            <a:ext cx="8885919" cy="466529"/>
          </a:xfrm>
        </p:spPr>
        <p:txBody>
          <a:bodyPr/>
          <a:lstStyle/>
          <a:p>
            <a:pPr marL="0" indent="0">
              <a:buNone/>
            </a:pPr>
            <a:r>
              <a:rPr lang="es-ES" sz="1800" b="1" dirty="0" err="1">
                <a:solidFill>
                  <a:schemeClr val="accent1">
                    <a:lumMod val="60000"/>
                    <a:lumOff val="40000"/>
                  </a:schemeClr>
                </a:solidFill>
                <a:latin typeface="Montserrat" panose="00000500000000000000" pitchFamily="2" charset="0"/>
              </a:rPr>
              <a:t>Given</a:t>
            </a:r>
            <a:endParaRPr lang="en-US" sz="1800" dirty="0"/>
          </a:p>
        </p:txBody>
      </p:sp>
      <p:sp>
        <p:nvSpPr>
          <p:cNvPr id="2" name="Text Placeholder 5">
            <a:extLst>
              <a:ext uri="{FF2B5EF4-FFF2-40B4-BE49-F238E27FC236}">
                <a16:creationId xmlns:a16="http://schemas.microsoft.com/office/drawing/2014/main" id="{916AAF63-D1E3-F991-72BE-BA938BCF08C2}"/>
              </a:ext>
            </a:extLst>
          </p:cNvPr>
          <p:cNvSpPr txBox="1">
            <a:spLocks/>
          </p:cNvSpPr>
          <p:nvPr/>
        </p:nvSpPr>
        <p:spPr>
          <a:xfrm>
            <a:off x="911224" y="2880447"/>
            <a:ext cx="10014923" cy="4348064"/>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s-ES" sz="1800" dirty="0"/>
          </a:p>
          <a:p>
            <a:endParaRPr lang="es-ES" sz="2200" dirty="0"/>
          </a:p>
          <a:p>
            <a:pPr marL="457200" lvl="1" indent="0">
              <a:buNone/>
            </a:pPr>
            <a:endParaRPr lang="en-US" sz="1400" dirty="0"/>
          </a:p>
        </p:txBody>
      </p:sp>
      <p:pic>
        <p:nvPicPr>
          <p:cNvPr id="7" name="Imagen 6">
            <a:extLst>
              <a:ext uri="{FF2B5EF4-FFF2-40B4-BE49-F238E27FC236}">
                <a16:creationId xmlns:a16="http://schemas.microsoft.com/office/drawing/2014/main" id="{D7EB4954-94E2-3BF0-8417-2BDA7F7C7175}"/>
              </a:ext>
            </a:extLst>
          </p:cNvPr>
          <p:cNvPicPr>
            <a:picLocks noChangeAspect="1"/>
          </p:cNvPicPr>
          <p:nvPr/>
        </p:nvPicPr>
        <p:blipFill rotWithShape="1">
          <a:blip r:embed="rId2"/>
          <a:srcRect r="1880"/>
          <a:stretch/>
        </p:blipFill>
        <p:spPr>
          <a:xfrm>
            <a:off x="85006" y="2777864"/>
            <a:ext cx="4441594" cy="2186022"/>
          </a:xfrm>
          <a:prstGeom prst="rect">
            <a:avLst/>
          </a:prstGeom>
        </p:spPr>
      </p:pic>
      <p:pic>
        <p:nvPicPr>
          <p:cNvPr id="11" name="Imagen 10">
            <a:extLst>
              <a:ext uri="{FF2B5EF4-FFF2-40B4-BE49-F238E27FC236}">
                <a16:creationId xmlns:a16="http://schemas.microsoft.com/office/drawing/2014/main" id="{9BA2EE0B-A97D-0CB7-848D-4A614357ED16}"/>
              </a:ext>
            </a:extLst>
          </p:cNvPr>
          <p:cNvPicPr>
            <a:picLocks noChangeAspect="1"/>
          </p:cNvPicPr>
          <p:nvPr/>
        </p:nvPicPr>
        <p:blipFill>
          <a:blip r:embed="rId3"/>
          <a:stretch>
            <a:fillRect/>
          </a:stretch>
        </p:blipFill>
        <p:spPr>
          <a:xfrm>
            <a:off x="4608344" y="1739000"/>
            <a:ext cx="3915020" cy="4957955"/>
          </a:xfrm>
          <a:prstGeom prst="rect">
            <a:avLst/>
          </a:prstGeom>
        </p:spPr>
      </p:pic>
      <p:pic>
        <p:nvPicPr>
          <p:cNvPr id="13" name="Imagen 12">
            <a:extLst>
              <a:ext uri="{FF2B5EF4-FFF2-40B4-BE49-F238E27FC236}">
                <a16:creationId xmlns:a16="http://schemas.microsoft.com/office/drawing/2014/main" id="{8926C133-D40C-26AB-314A-54A00521FFE1}"/>
              </a:ext>
            </a:extLst>
          </p:cNvPr>
          <p:cNvPicPr>
            <a:picLocks noChangeAspect="1"/>
          </p:cNvPicPr>
          <p:nvPr/>
        </p:nvPicPr>
        <p:blipFill>
          <a:blip r:embed="rId4"/>
          <a:stretch>
            <a:fillRect/>
          </a:stretch>
        </p:blipFill>
        <p:spPr>
          <a:xfrm>
            <a:off x="8584687" y="2880447"/>
            <a:ext cx="3522307" cy="1901058"/>
          </a:xfrm>
          <a:prstGeom prst="rect">
            <a:avLst/>
          </a:prstGeom>
        </p:spPr>
      </p:pic>
    </p:spTree>
    <p:extLst>
      <p:ext uri="{BB962C8B-B14F-4D97-AF65-F5344CB8AC3E}">
        <p14:creationId xmlns:p14="http://schemas.microsoft.com/office/powerpoint/2010/main" val="3780056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a:t>
            </a:r>
            <a:r>
              <a:rPr lang="en-US" dirty="0" err="1"/>
              <a:t>crear</a:t>
            </a:r>
            <a:r>
              <a:rPr lang="en-US" dirty="0"/>
              <a:t> test de </a:t>
            </a:r>
            <a:r>
              <a:rPr lang="en-US" dirty="0" err="1"/>
              <a:t>integración</a:t>
            </a:r>
            <a:endParaRPr lang="en-ES" dirty="0"/>
          </a:p>
        </p:txBody>
      </p:sp>
      <p:pic>
        <p:nvPicPr>
          <p:cNvPr id="8" name="Imagen 7">
            <a:extLst>
              <a:ext uri="{FF2B5EF4-FFF2-40B4-BE49-F238E27FC236}">
                <a16:creationId xmlns:a16="http://schemas.microsoft.com/office/drawing/2014/main" id="{90BC1301-3842-46DC-198C-F3714B13DF21}"/>
              </a:ext>
            </a:extLst>
          </p:cNvPr>
          <p:cNvPicPr>
            <a:picLocks noChangeAspect="1"/>
          </p:cNvPicPr>
          <p:nvPr/>
        </p:nvPicPr>
        <p:blipFill>
          <a:blip r:embed="rId2"/>
          <a:stretch>
            <a:fillRect/>
          </a:stretch>
        </p:blipFill>
        <p:spPr>
          <a:xfrm>
            <a:off x="6606074" y="1436791"/>
            <a:ext cx="4939646" cy="4496482"/>
          </a:xfrm>
          <a:prstGeom prst="rect">
            <a:avLst/>
          </a:prstGeom>
        </p:spPr>
      </p:pic>
    </p:spTree>
    <p:extLst>
      <p:ext uri="{BB962C8B-B14F-4D97-AF65-F5344CB8AC3E}">
        <p14:creationId xmlns:p14="http://schemas.microsoft.com/office/powerpoint/2010/main" val="264689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55742"/>
            <a:ext cx="7776370" cy="651610"/>
          </a:xfrm>
        </p:spPr>
        <p:txBody>
          <a:bodyPr/>
          <a:lstStyle/>
          <a:p>
            <a:r>
              <a:rPr lang="en-US" dirty="0" err="1"/>
              <a:t>Buenas</a:t>
            </a:r>
            <a:r>
              <a:rPr lang="en-US" dirty="0"/>
              <a:t> </a:t>
            </a:r>
            <a:r>
              <a:rPr lang="en-US" dirty="0" err="1"/>
              <a:t>prácticas</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052736"/>
            <a:ext cx="8885919" cy="4348064"/>
          </a:xfrm>
        </p:spPr>
        <p:txBody>
          <a:bodyPr/>
          <a:lstStyle/>
          <a:p>
            <a:pPr marL="285750" indent="-285750">
              <a:buFont typeface="Arial" panose="020B0604020202020204" pitchFamily="34" charset="0"/>
              <a:buChar char="•"/>
            </a:pPr>
            <a:r>
              <a:rPr lang="es-ES" sz="2000" dirty="0"/>
              <a:t>Legibilidad:</a:t>
            </a:r>
          </a:p>
          <a:p>
            <a:pPr marL="742950" lvl="1" indent="-285750">
              <a:buFont typeface="Arial" panose="020B0604020202020204" pitchFamily="34" charset="0"/>
              <a:buChar char="•"/>
            </a:pPr>
            <a:r>
              <a:rPr lang="es-ES" sz="2000" dirty="0"/>
              <a:t>Nombre de las clases de test que describan una acción de un componente</a:t>
            </a:r>
          </a:p>
          <a:p>
            <a:pPr marL="742950" lvl="1" indent="-285750">
              <a:buFont typeface="Arial" panose="020B0604020202020204" pitchFamily="34" charset="0"/>
              <a:buChar char="•"/>
            </a:pPr>
            <a:r>
              <a:rPr lang="es-ES" sz="2000" dirty="0"/>
              <a:t>Métodos que describan qué se prueba</a:t>
            </a:r>
          </a:p>
          <a:p>
            <a:pPr lvl="1"/>
            <a:endParaRPr lang="es-ES" sz="2000" dirty="0"/>
          </a:p>
          <a:p>
            <a:pPr marL="285750" indent="-285750">
              <a:buFont typeface="Arial" panose="020B0604020202020204" pitchFamily="34" charset="0"/>
              <a:buChar char="•"/>
            </a:pPr>
            <a:r>
              <a:rPr lang="es-ES" sz="2000" dirty="0"/>
              <a:t>Aislación (eliminación de dependencias entre test u otras dependencias)</a:t>
            </a:r>
          </a:p>
          <a:p>
            <a:pPr marL="285750" indent="-285750">
              <a:buFont typeface="Arial" panose="020B0604020202020204" pitchFamily="34" charset="0"/>
              <a:buChar char="•"/>
            </a:pPr>
            <a:r>
              <a:rPr lang="es-ES" sz="2000" dirty="0"/>
              <a:t>Probar casos de éxito y error</a:t>
            </a:r>
          </a:p>
          <a:p>
            <a:pPr marL="285750" indent="-285750">
              <a:buFont typeface="Arial" panose="020B0604020202020204" pitchFamily="34" charset="0"/>
              <a:buChar char="•"/>
            </a:pPr>
            <a:r>
              <a:rPr lang="es-ES" sz="2000" dirty="0"/>
              <a:t>Debe ser rápido</a:t>
            </a:r>
          </a:p>
          <a:p>
            <a:pPr marL="285750" indent="-285750">
              <a:buFont typeface="Arial" panose="020B0604020202020204" pitchFamily="34" charset="0"/>
              <a:buChar char="•"/>
            </a:pPr>
            <a:r>
              <a:rPr lang="es-ES" sz="2000" dirty="0"/>
              <a:t>Debe ser repetible</a:t>
            </a:r>
          </a:p>
          <a:p>
            <a:pPr marL="285750" indent="-285750">
              <a:buFont typeface="Arial" panose="020B0604020202020204" pitchFamily="34" charset="0"/>
              <a:buChar char="•"/>
            </a:pPr>
            <a:r>
              <a:rPr lang="es-ES" sz="2000" dirty="0"/>
              <a:t>Ejecutar todos los test siempre</a:t>
            </a:r>
            <a:endParaRPr lang="en-US" sz="2000" dirty="0"/>
          </a:p>
          <a:p>
            <a:pPr marL="285750" indent="-228600">
              <a:lnSpc>
                <a:spcPct val="90000"/>
              </a:lnSpc>
              <a:spcAft>
                <a:spcPts val="600"/>
              </a:spcAft>
              <a:buFont typeface="Arial" panose="020B0604020202020204" pitchFamily="34" charset="0"/>
              <a:buChar char="•"/>
            </a:pPr>
            <a:endParaRPr lang="es-ES" sz="1800" b="0" i="0" u="none" strike="noStrike" baseline="0" dirty="0">
              <a:solidFill>
                <a:srgbClr val="11161C"/>
              </a:solidFill>
              <a:latin typeface="Montserrat" panose="00000500000000000000" pitchFamily="2" charset="0"/>
            </a:endParaRPr>
          </a:p>
          <a:p>
            <a:endParaRPr lang="en-US" sz="1800" dirty="0"/>
          </a:p>
          <a:p>
            <a:endParaRPr lang="en-US" sz="1800" dirty="0"/>
          </a:p>
        </p:txBody>
      </p:sp>
    </p:spTree>
    <p:extLst>
      <p:ext uri="{BB962C8B-B14F-4D97-AF65-F5344CB8AC3E}">
        <p14:creationId xmlns:p14="http://schemas.microsoft.com/office/powerpoint/2010/main" val="1894129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55742"/>
            <a:ext cx="7776370" cy="651610"/>
          </a:xfrm>
        </p:spPr>
        <p:txBody>
          <a:bodyPr/>
          <a:lstStyle/>
          <a:p>
            <a:r>
              <a:rPr lang="en-US" dirty="0"/>
              <a:t>Mocking</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052736"/>
            <a:ext cx="8885919" cy="4348064"/>
          </a:xfrm>
        </p:spPr>
        <p:txBody>
          <a:bodyPr/>
          <a:lstStyle/>
          <a:p>
            <a:r>
              <a:rPr lang="es-ES" sz="1800" dirty="0"/>
              <a:t>Queremos probar un componentes aislados del resto</a:t>
            </a:r>
          </a:p>
          <a:p>
            <a:r>
              <a:rPr lang="es-ES" sz="1800" dirty="0"/>
              <a:t>Al mismo tiempo tener un escenario repetible para los </a:t>
            </a:r>
            <a:r>
              <a:rPr lang="es-ES" sz="1800" dirty="0" err="1"/>
              <a:t>tests</a:t>
            </a:r>
            <a:endParaRPr lang="es-ES" sz="1800" dirty="0"/>
          </a:p>
          <a:p>
            <a:r>
              <a:rPr lang="es-ES" sz="1800" dirty="0"/>
              <a:t>El </a:t>
            </a:r>
            <a:r>
              <a:rPr lang="es-ES" sz="1800" dirty="0" err="1"/>
              <a:t>mocking</a:t>
            </a:r>
            <a:r>
              <a:rPr lang="es-ES" sz="1800" dirty="0"/>
              <a:t> es reemplazar una dependencia con una versión solo para pruebas</a:t>
            </a:r>
          </a:p>
          <a:p>
            <a:r>
              <a:rPr lang="es-ES" sz="1800" dirty="0"/>
              <a:t>Evitar dependencias que tiene costo o no existen</a:t>
            </a:r>
          </a:p>
          <a:p>
            <a:pPr marL="285750" indent="-228600">
              <a:lnSpc>
                <a:spcPct val="90000"/>
              </a:lnSpc>
              <a:spcAft>
                <a:spcPts val="600"/>
              </a:spcAft>
              <a:buFont typeface="Arial" panose="020B0604020202020204" pitchFamily="34" charset="0"/>
              <a:buChar char="•"/>
            </a:pPr>
            <a:endParaRPr lang="es-ES" sz="1800" b="0" i="0" u="none" strike="noStrike" baseline="0" dirty="0">
              <a:solidFill>
                <a:srgbClr val="11161C"/>
              </a:solidFill>
              <a:latin typeface="Montserrat" panose="00000500000000000000" pitchFamily="2" charset="0"/>
            </a:endParaRPr>
          </a:p>
          <a:p>
            <a:endParaRPr lang="en-US" sz="1800" dirty="0"/>
          </a:p>
          <a:p>
            <a:endParaRPr lang="en-US" sz="1800" dirty="0"/>
          </a:p>
        </p:txBody>
      </p:sp>
      <p:sp>
        <p:nvSpPr>
          <p:cNvPr id="2" name="CuadroTexto 1">
            <a:extLst>
              <a:ext uri="{FF2B5EF4-FFF2-40B4-BE49-F238E27FC236}">
                <a16:creationId xmlns:a16="http://schemas.microsoft.com/office/drawing/2014/main" id="{1E31D03C-7C43-73E8-4D9E-79AFCD767F6E}"/>
              </a:ext>
            </a:extLst>
          </p:cNvPr>
          <p:cNvSpPr txBox="1"/>
          <p:nvPr/>
        </p:nvSpPr>
        <p:spPr>
          <a:xfrm>
            <a:off x="4641402" y="4345364"/>
            <a:ext cx="6099142" cy="1384995"/>
          </a:xfrm>
          <a:prstGeom prst="rect">
            <a:avLst/>
          </a:prstGeom>
          <a:noFill/>
        </p:spPr>
        <p:txBody>
          <a:bodyPr wrap="square">
            <a:spAutoFit/>
          </a:bodyPr>
          <a:lstStyle/>
          <a:p>
            <a:r>
              <a:rPr lang="es-ES" sz="1400" b="1" dirty="0">
                <a:latin typeface="Montserrat" pitchFamily="2" charset="77"/>
              </a:rPr>
              <a:t>¿Qué usamos?</a:t>
            </a:r>
          </a:p>
          <a:p>
            <a:r>
              <a:rPr lang="es-ES" sz="1400" dirty="0">
                <a:latin typeface="Montserrat" pitchFamily="2" charset="77"/>
              </a:rPr>
              <a:t>Podemos crear nuestros </a:t>
            </a:r>
            <a:r>
              <a:rPr lang="es-ES" sz="1400" dirty="0" err="1">
                <a:latin typeface="Montserrat" pitchFamily="2" charset="77"/>
              </a:rPr>
              <a:t>mocks</a:t>
            </a:r>
            <a:r>
              <a:rPr lang="es-ES" sz="1400" dirty="0">
                <a:latin typeface="Montserrat" pitchFamily="2" charset="77"/>
              </a:rPr>
              <a:t> a mano</a:t>
            </a:r>
          </a:p>
          <a:p>
            <a:r>
              <a:rPr lang="es-ES" sz="1400" dirty="0">
                <a:latin typeface="Montserrat" pitchFamily="2" charset="77"/>
              </a:rPr>
              <a:t>Framework de </a:t>
            </a:r>
            <a:r>
              <a:rPr lang="es-ES" sz="1400" dirty="0" err="1">
                <a:latin typeface="Montserrat" pitchFamily="2" charset="77"/>
              </a:rPr>
              <a:t>mocking</a:t>
            </a:r>
            <a:endParaRPr lang="es-ES" sz="1400" dirty="0">
              <a:latin typeface="Montserrat" pitchFamily="2" charset="77"/>
            </a:endParaRPr>
          </a:p>
          <a:p>
            <a:r>
              <a:rPr lang="es-ES" sz="1400" dirty="0">
                <a:latin typeface="Montserrat" pitchFamily="2" charset="77"/>
              </a:rPr>
              <a:t>Open </a:t>
            </a:r>
            <a:r>
              <a:rPr lang="es-ES" sz="1400" dirty="0" err="1">
                <a:latin typeface="Montserrat" pitchFamily="2" charset="77"/>
              </a:rPr>
              <a:t>source</a:t>
            </a:r>
            <a:endParaRPr lang="es-ES" sz="1400" dirty="0">
              <a:latin typeface="Montserrat" pitchFamily="2" charset="77"/>
            </a:endParaRPr>
          </a:p>
          <a:p>
            <a:r>
              <a:rPr lang="es-ES" sz="1400" dirty="0" err="1">
                <a:latin typeface="Montserrat" pitchFamily="2" charset="77"/>
              </a:rPr>
              <a:t>Nuget</a:t>
            </a:r>
            <a:endParaRPr lang="es-ES" sz="1400" dirty="0">
              <a:latin typeface="Montserrat" pitchFamily="2" charset="77"/>
            </a:endParaRPr>
          </a:p>
          <a:p>
            <a:r>
              <a:rPr lang="en-US" sz="1200" dirty="0">
                <a:hlinkClick r:id="rId2"/>
              </a:rPr>
              <a:t>https://github.com/Moq/moq</a:t>
            </a:r>
            <a:endParaRPr lang="es-ES" sz="1200" dirty="0"/>
          </a:p>
        </p:txBody>
      </p:sp>
      <p:pic>
        <p:nvPicPr>
          <p:cNvPr id="5" name="Picture 4">
            <a:extLst>
              <a:ext uri="{FF2B5EF4-FFF2-40B4-BE49-F238E27FC236}">
                <a16:creationId xmlns:a16="http://schemas.microsoft.com/office/drawing/2014/main" id="{FA0F9A08-2B14-111E-EBCD-71E781284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1228" y="3894973"/>
            <a:ext cx="1928692" cy="1928692"/>
          </a:xfrm>
          <a:prstGeom prst="rect">
            <a:avLst/>
          </a:prstGeom>
        </p:spPr>
      </p:pic>
    </p:spTree>
    <p:extLst>
      <p:ext uri="{BB962C8B-B14F-4D97-AF65-F5344CB8AC3E}">
        <p14:creationId xmlns:p14="http://schemas.microsoft.com/office/powerpoint/2010/main" val="955856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55742"/>
            <a:ext cx="7776370" cy="651610"/>
          </a:xfrm>
        </p:spPr>
        <p:txBody>
          <a:bodyPr/>
          <a:lstStyle/>
          <a:p>
            <a:r>
              <a:rPr lang="en-US" sz="4800" dirty="0"/>
              <a:t>¿</a:t>
            </a:r>
            <a:r>
              <a:rPr lang="en-US" sz="4800" dirty="0" err="1"/>
              <a:t>Qué</a:t>
            </a:r>
            <a:r>
              <a:rPr lang="en-US" sz="4800" dirty="0"/>
              <a:t> es TDD?</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267341"/>
            <a:ext cx="8979225" cy="4348064"/>
          </a:xfrm>
        </p:spPr>
        <p:txBody>
          <a:bodyPr/>
          <a:lstStyle/>
          <a:p>
            <a:r>
              <a:rPr lang="en-US" sz="2000" dirty="0"/>
              <a:t>Es </a:t>
            </a:r>
            <a:r>
              <a:rPr lang="en-US" sz="2000" dirty="0" err="1"/>
              <a:t>una</a:t>
            </a:r>
            <a:r>
              <a:rPr lang="en-US" sz="2000" dirty="0"/>
              <a:t> </a:t>
            </a:r>
            <a:r>
              <a:rPr lang="en-US" sz="2000" dirty="0" err="1"/>
              <a:t>metodología</a:t>
            </a:r>
            <a:r>
              <a:rPr lang="en-US" sz="2000" dirty="0"/>
              <a:t> que </a:t>
            </a:r>
            <a:r>
              <a:rPr lang="en-US" sz="2000" dirty="0" err="1"/>
              <a:t>consiste</a:t>
            </a:r>
            <a:r>
              <a:rPr lang="en-US" sz="2000" dirty="0"/>
              <a:t> </a:t>
            </a:r>
            <a:r>
              <a:rPr lang="en-US" sz="2000" dirty="0" err="1"/>
              <a:t>en</a:t>
            </a:r>
            <a:r>
              <a:rPr lang="en-US" sz="2000" dirty="0"/>
              <a:t> </a:t>
            </a:r>
            <a:r>
              <a:rPr lang="en-US" sz="2000" dirty="0" err="1"/>
              <a:t>desarrollar</a:t>
            </a:r>
            <a:r>
              <a:rPr lang="en-US" sz="2000" dirty="0"/>
              <a:t> a </a:t>
            </a:r>
            <a:r>
              <a:rPr lang="en-US" sz="2000" dirty="0" err="1"/>
              <a:t>partir</a:t>
            </a:r>
            <a:r>
              <a:rPr lang="en-US" sz="2000" dirty="0"/>
              <a:t> de las </a:t>
            </a:r>
            <a:r>
              <a:rPr lang="en-US" sz="2000" dirty="0" err="1"/>
              <a:t>pruebas</a:t>
            </a:r>
            <a:r>
              <a:rPr lang="en-US" sz="2000" dirty="0"/>
              <a:t>, no al </a:t>
            </a:r>
            <a:r>
              <a:rPr lang="en-US" sz="2000" dirty="0" err="1"/>
              <a:t>revés</a:t>
            </a:r>
            <a:endParaRPr lang="en-US" sz="2000" dirty="0"/>
          </a:p>
          <a:p>
            <a:r>
              <a:rPr lang="en-US" sz="2000" dirty="0" err="1"/>
              <a:t>Su</a:t>
            </a:r>
            <a:r>
              <a:rPr lang="en-US" sz="2000" dirty="0"/>
              <a:t> </a:t>
            </a:r>
            <a:r>
              <a:rPr lang="en-US" sz="2000" dirty="0" err="1"/>
              <a:t>objetivo</a:t>
            </a:r>
            <a:r>
              <a:rPr lang="en-US" sz="2000" dirty="0"/>
              <a:t> es </a:t>
            </a:r>
            <a:r>
              <a:rPr lang="en-US" sz="2000" dirty="0" err="1"/>
              <a:t>agilizar</a:t>
            </a:r>
            <a:r>
              <a:rPr lang="en-US" sz="2000" dirty="0"/>
              <a:t> </a:t>
            </a:r>
            <a:r>
              <a:rPr lang="en-US" sz="2000" dirty="0" err="1"/>
              <a:t>el</a:t>
            </a:r>
            <a:r>
              <a:rPr lang="en-US" sz="2000" dirty="0"/>
              <a:t> Desarrollo</a:t>
            </a:r>
          </a:p>
          <a:p>
            <a:pPr lvl="1"/>
            <a:r>
              <a:rPr lang="en-US" sz="2000" dirty="0"/>
              <a:t>Nos </a:t>
            </a:r>
            <a:r>
              <a:rPr lang="en-US" sz="2000" dirty="0" err="1"/>
              <a:t>preocupamos</a:t>
            </a:r>
            <a:r>
              <a:rPr lang="en-US" sz="2000" dirty="0"/>
              <a:t> </a:t>
            </a:r>
            <a:r>
              <a:rPr lang="en-US" sz="2000" dirty="0" err="1"/>
              <a:t>más</a:t>
            </a:r>
            <a:r>
              <a:rPr lang="en-US" sz="2000" dirty="0"/>
              <a:t> </a:t>
            </a:r>
            <a:r>
              <a:rPr lang="en-US" sz="2000" dirty="0" err="1"/>
              <a:t>por</a:t>
            </a:r>
            <a:r>
              <a:rPr lang="en-US" sz="2000" dirty="0"/>
              <a:t> </a:t>
            </a:r>
            <a:r>
              <a:rPr lang="en-US" sz="2000" dirty="0" err="1"/>
              <a:t>el</a:t>
            </a:r>
            <a:r>
              <a:rPr lang="en-US" sz="2000" dirty="0"/>
              <a:t> </a:t>
            </a:r>
            <a:r>
              <a:rPr lang="en-US" sz="2000" dirty="0" err="1"/>
              <a:t>qué</a:t>
            </a:r>
            <a:r>
              <a:rPr lang="en-US" sz="2000" dirty="0"/>
              <a:t> y </a:t>
            </a:r>
            <a:r>
              <a:rPr lang="en-US" sz="2000" dirty="0" err="1"/>
              <a:t>el</a:t>
            </a:r>
            <a:r>
              <a:rPr lang="en-US" sz="2000" dirty="0"/>
              <a:t> </a:t>
            </a:r>
            <a:r>
              <a:rPr lang="en-US" sz="2000" dirty="0" err="1"/>
              <a:t>por</a:t>
            </a:r>
            <a:r>
              <a:rPr lang="en-US" sz="2000" dirty="0"/>
              <a:t> </a:t>
            </a:r>
            <a:r>
              <a:rPr lang="en-US" sz="2000" dirty="0" err="1"/>
              <a:t>qué</a:t>
            </a:r>
            <a:r>
              <a:rPr lang="en-US" sz="2000" dirty="0"/>
              <a:t> antes del </a:t>
            </a:r>
            <a:r>
              <a:rPr lang="en-US" sz="2000" dirty="0" err="1"/>
              <a:t>cómo</a:t>
            </a:r>
            <a:endParaRPr lang="en-US" sz="2000" dirty="0"/>
          </a:p>
          <a:p>
            <a:r>
              <a:rPr lang="en-US" sz="2000" dirty="0"/>
              <a:t>Se </a:t>
            </a:r>
            <a:r>
              <a:rPr lang="en-US" sz="2000" dirty="0" err="1"/>
              <a:t>basa</a:t>
            </a:r>
            <a:r>
              <a:rPr lang="en-US" sz="2000" dirty="0"/>
              <a:t> </a:t>
            </a:r>
            <a:r>
              <a:rPr lang="en-US" sz="2000" dirty="0" err="1"/>
              <a:t>en</a:t>
            </a:r>
            <a:r>
              <a:rPr lang="en-US" sz="2000" dirty="0"/>
              <a:t> un </a:t>
            </a:r>
            <a:r>
              <a:rPr lang="en-US" sz="2000" dirty="0" err="1"/>
              <a:t>proceso</a:t>
            </a:r>
            <a:r>
              <a:rPr lang="en-US" sz="2000" dirty="0"/>
              <a:t> </a:t>
            </a:r>
            <a:r>
              <a:rPr lang="en-US" sz="2000" dirty="0" err="1"/>
              <a:t>cícliclo</a:t>
            </a:r>
            <a:r>
              <a:rPr lang="en-US" sz="2000" dirty="0"/>
              <a:t> REED-GREEN-BLUE</a:t>
            </a:r>
          </a:p>
          <a:p>
            <a:pPr marL="285750" indent="-228600">
              <a:lnSpc>
                <a:spcPct val="90000"/>
              </a:lnSpc>
              <a:spcAft>
                <a:spcPts val="600"/>
              </a:spcAft>
              <a:buFont typeface="Arial" panose="020B0604020202020204" pitchFamily="34" charset="0"/>
              <a:buChar char="•"/>
            </a:pPr>
            <a:endParaRPr lang="es-ES" sz="1800" b="0" i="0" u="none" strike="noStrike" baseline="0" dirty="0">
              <a:solidFill>
                <a:srgbClr val="11161C"/>
              </a:solidFill>
              <a:latin typeface="Montserrat" panose="00000500000000000000" pitchFamily="2" charset="0"/>
            </a:endParaRPr>
          </a:p>
          <a:p>
            <a:endParaRPr lang="en-US" sz="1800" dirty="0"/>
          </a:p>
          <a:p>
            <a:endParaRPr lang="en-US" sz="1800" dirty="0"/>
          </a:p>
        </p:txBody>
      </p:sp>
      <p:pic>
        <p:nvPicPr>
          <p:cNvPr id="3" name="Picture 2">
            <a:extLst>
              <a:ext uri="{FF2B5EF4-FFF2-40B4-BE49-F238E27FC236}">
                <a16:creationId xmlns:a16="http://schemas.microsoft.com/office/drawing/2014/main" id="{5275A4DE-1FE4-EBB1-7498-E4F1D839D0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90563" y="4190972"/>
            <a:ext cx="4810874" cy="22611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ABC0CCC-1D04-6B38-9514-57D4B8635A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23969" y="201382"/>
            <a:ext cx="3012455" cy="210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09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55742"/>
            <a:ext cx="7776370" cy="651610"/>
          </a:xfrm>
        </p:spPr>
        <p:txBody>
          <a:bodyPr/>
          <a:lstStyle/>
          <a:p>
            <a:r>
              <a:rPr lang="es-ES" dirty="0"/>
              <a:t>¿Qué es el </a:t>
            </a:r>
            <a:r>
              <a:rPr lang="es-ES" dirty="0" err="1"/>
              <a:t>code</a:t>
            </a:r>
            <a:r>
              <a:rPr lang="es-ES" dirty="0"/>
              <a:t> </a:t>
            </a:r>
            <a:r>
              <a:rPr lang="es-ES" dirty="0" err="1"/>
              <a:t>coverage</a:t>
            </a:r>
            <a:r>
              <a:rPr lang="es-ES" dirty="0"/>
              <a:t>?</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892491"/>
            <a:ext cx="4612498" cy="4348064"/>
          </a:xfrm>
        </p:spPr>
        <p:txBody>
          <a:bodyPr/>
          <a:lstStyle/>
          <a:p>
            <a:r>
              <a:rPr lang="es-ES" sz="2000" dirty="0"/>
              <a:t>Es el porcentaje de nuestro código que fue recorrido por al menos un camino de un test</a:t>
            </a:r>
          </a:p>
          <a:p>
            <a:r>
              <a:rPr lang="es-ES" sz="2000" dirty="0"/>
              <a:t>Es una indicación de “cobertura”</a:t>
            </a:r>
          </a:p>
          <a:p>
            <a:r>
              <a:rPr lang="es-ES" sz="2000" dirty="0"/>
              <a:t>¿Qué porcentaje es “bueno”?</a:t>
            </a:r>
          </a:p>
          <a:p>
            <a:pPr marL="285750" indent="-228600">
              <a:lnSpc>
                <a:spcPct val="90000"/>
              </a:lnSpc>
              <a:spcAft>
                <a:spcPts val="600"/>
              </a:spcAft>
              <a:buFont typeface="Arial" panose="020B0604020202020204" pitchFamily="34" charset="0"/>
              <a:buChar char="•"/>
            </a:pPr>
            <a:endParaRPr lang="es-ES" sz="1800" b="0" i="0" u="none" strike="noStrike" baseline="0" dirty="0">
              <a:solidFill>
                <a:srgbClr val="11161C"/>
              </a:solidFill>
              <a:latin typeface="Montserrat" panose="00000500000000000000" pitchFamily="2" charset="0"/>
            </a:endParaRPr>
          </a:p>
          <a:p>
            <a:endParaRPr lang="en-US" sz="1800" dirty="0"/>
          </a:p>
          <a:p>
            <a:endParaRPr lang="en-US" sz="1800" dirty="0"/>
          </a:p>
        </p:txBody>
      </p:sp>
      <p:pic>
        <p:nvPicPr>
          <p:cNvPr id="2" name="Picture 6">
            <a:extLst>
              <a:ext uri="{FF2B5EF4-FFF2-40B4-BE49-F238E27FC236}">
                <a16:creationId xmlns:a16="http://schemas.microsoft.com/office/drawing/2014/main" id="{BE68C068-8D8C-53F6-F4EF-F2CCBF19F218}"/>
              </a:ext>
            </a:extLst>
          </p:cNvPr>
          <p:cNvPicPr>
            <a:picLocks noChangeAspect="1"/>
          </p:cNvPicPr>
          <p:nvPr/>
        </p:nvPicPr>
        <p:blipFill rotWithShape="1">
          <a:blip r:embed="rId2"/>
          <a:srcRect r="24531"/>
          <a:stretch/>
        </p:blipFill>
        <p:spPr>
          <a:xfrm>
            <a:off x="6018245" y="1152713"/>
            <a:ext cx="6083560" cy="5593319"/>
          </a:xfrm>
          <a:prstGeom prst="rect">
            <a:avLst/>
          </a:prstGeom>
        </p:spPr>
      </p:pic>
    </p:spTree>
    <p:extLst>
      <p:ext uri="{BB962C8B-B14F-4D97-AF65-F5344CB8AC3E}">
        <p14:creationId xmlns:p14="http://schemas.microsoft.com/office/powerpoint/2010/main" val="968844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6000" y="184786"/>
            <a:ext cx="5598368" cy="6673214"/>
          </a:xfrm>
        </p:spPr>
        <p:txBody>
          <a:bodyPr/>
          <a:lstStyle/>
          <a:p>
            <a:r>
              <a:rPr lang="en-US" dirty="0"/>
              <a:t>¿</a:t>
            </a:r>
            <a:r>
              <a:rPr lang="en-US" dirty="0" err="1"/>
              <a:t>Qué</a:t>
            </a:r>
            <a:r>
              <a:rPr lang="en-US" dirty="0"/>
              <a:t> es </a:t>
            </a:r>
            <a:r>
              <a:rPr lang="en-US" dirty="0" err="1"/>
              <a:t>esto</a:t>
            </a:r>
            <a:r>
              <a:rPr lang="en-US" dirty="0"/>
              <a:t> del testing?</a:t>
            </a:r>
          </a:p>
          <a:p>
            <a:r>
              <a:rPr lang="es-ES" dirty="0"/>
              <a:t>Motivación</a:t>
            </a:r>
          </a:p>
          <a:p>
            <a:r>
              <a:rPr lang="es-ES" dirty="0" err="1"/>
              <a:t>Frameworks</a:t>
            </a:r>
            <a:r>
              <a:rPr lang="es-ES" dirty="0"/>
              <a:t> &amp; </a:t>
            </a:r>
            <a:r>
              <a:rPr lang="es-ES" dirty="0" err="1"/>
              <a:t>tooling</a:t>
            </a:r>
            <a:endParaRPr lang="es-ES" dirty="0"/>
          </a:p>
          <a:p>
            <a:r>
              <a:rPr lang="es-ES" dirty="0"/>
              <a:t>Tipos , fases y </a:t>
            </a:r>
            <a:r>
              <a:rPr lang="es-ES" dirty="0" err="1"/>
              <a:t>assets</a:t>
            </a:r>
            <a:endParaRPr lang="es-ES" dirty="0"/>
          </a:p>
          <a:p>
            <a:r>
              <a:rPr lang="es-ES" dirty="0"/>
              <a:t>Test unitarios</a:t>
            </a:r>
          </a:p>
          <a:p>
            <a:r>
              <a:rPr lang="en-US" dirty="0"/>
              <a:t>Test de </a:t>
            </a:r>
            <a:r>
              <a:rPr lang="en-US" dirty="0" err="1"/>
              <a:t>integración</a:t>
            </a:r>
            <a:endParaRPr lang="en-US" dirty="0"/>
          </a:p>
          <a:p>
            <a:r>
              <a:rPr lang="en-US" dirty="0" err="1"/>
              <a:t>Buenas</a:t>
            </a:r>
            <a:r>
              <a:rPr lang="en-US" dirty="0"/>
              <a:t> practices</a:t>
            </a:r>
          </a:p>
          <a:p>
            <a:r>
              <a:rPr lang="en-US" dirty="0"/>
              <a:t>Mocking</a:t>
            </a:r>
          </a:p>
          <a:p>
            <a:r>
              <a:rPr lang="en-US" dirty="0"/>
              <a:t>Intro al TDD</a:t>
            </a:r>
          </a:p>
          <a:p>
            <a:r>
              <a:rPr lang="es-ES" dirty="0"/>
              <a:t>¿Qué es el </a:t>
            </a:r>
            <a:r>
              <a:rPr lang="es-ES" dirty="0" err="1"/>
              <a:t>code</a:t>
            </a:r>
            <a:r>
              <a:rPr lang="es-ES" dirty="0"/>
              <a:t> </a:t>
            </a:r>
            <a:r>
              <a:rPr lang="es-ES" dirty="0" err="1"/>
              <a:t>coverage</a:t>
            </a:r>
            <a:r>
              <a:rPr lang="es-ES" dirty="0"/>
              <a:t>?</a:t>
            </a:r>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a:t>Testing </a:t>
            </a:r>
            <a:r>
              <a:rPr lang="en-US" dirty="0" err="1"/>
              <a:t>en</a:t>
            </a:r>
            <a:r>
              <a:rPr lang="en-US" dirty="0"/>
              <a:t> Net Core con </a:t>
            </a:r>
            <a:r>
              <a:rPr lang="en-US" dirty="0" err="1"/>
              <a:t>XUnit</a:t>
            </a:r>
            <a:endParaRPr lang="es-ES" dirty="0"/>
          </a:p>
        </p:txBody>
      </p:sp>
    </p:spTree>
    <p:extLst>
      <p:ext uri="{BB962C8B-B14F-4D97-AF65-F5344CB8AC3E}">
        <p14:creationId xmlns:p14="http://schemas.microsoft.com/office/powerpoint/2010/main" val="232429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628967"/>
            <a:ext cx="7776370" cy="651610"/>
          </a:xfrm>
        </p:spPr>
        <p:txBody>
          <a:bodyPr/>
          <a:lstStyle/>
          <a:p>
            <a:r>
              <a:rPr lang="en-US" dirty="0"/>
              <a:t>¿</a:t>
            </a:r>
            <a:r>
              <a:rPr lang="en-US" dirty="0" err="1"/>
              <a:t>Qué</a:t>
            </a:r>
            <a:r>
              <a:rPr lang="en-US" dirty="0"/>
              <a:t> es </a:t>
            </a:r>
            <a:r>
              <a:rPr lang="en-US" dirty="0" err="1"/>
              <a:t>esto</a:t>
            </a:r>
            <a:r>
              <a:rPr lang="en-US" dirty="0"/>
              <a:t> del testing?</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429001"/>
            <a:ext cx="4640490" cy="1148424"/>
          </a:xfrm>
        </p:spPr>
        <p:txBody>
          <a:bodyPr/>
          <a:lstStyle/>
          <a:p>
            <a:r>
              <a:rPr lang="en-US" sz="1800" dirty="0"/>
              <a:t>Testing es </a:t>
            </a:r>
            <a:r>
              <a:rPr lang="en-US" sz="1800" dirty="0" err="1"/>
              <a:t>probar</a:t>
            </a:r>
            <a:r>
              <a:rPr lang="en-US" sz="1800" dirty="0"/>
              <a:t> que </a:t>
            </a:r>
            <a:r>
              <a:rPr lang="en-US" sz="1800" dirty="0" err="1"/>
              <a:t>una</a:t>
            </a:r>
            <a:r>
              <a:rPr lang="en-US" sz="1800" dirty="0"/>
              <a:t> </a:t>
            </a:r>
            <a:r>
              <a:rPr lang="en-US" sz="1800" dirty="0" err="1"/>
              <a:t>aplicación</a:t>
            </a:r>
            <a:r>
              <a:rPr lang="en-US" sz="1800" dirty="0"/>
              <a:t> </a:t>
            </a:r>
            <a:r>
              <a:rPr lang="en-US" sz="1800" dirty="0" err="1"/>
              <a:t>funciona</a:t>
            </a:r>
            <a:r>
              <a:rPr lang="en-US" sz="1800" dirty="0"/>
              <a:t> </a:t>
            </a:r>
            <a:r>
              <a:rPr lang="en-US" sz="1800" dirty="0" err="1"/>
              <a:t>como</a:t>
            </a:r>
            <a:r>
              <a:rPr lang="en-US" sz="1800" dirty="0"/>
              <a:t> se </a:t>
            </a:r>
            <a:r>
              <a:rPr lang="en-US" sz="1800" dirty="0" err="1"/>
              <a:t>espera</a:t>
            </a:r>
            <a:r>
              <a:rPr lang="en-US" sz="1800" dirty="0"/>
              <a:t>, </a:t>
            </a:r>
            <a:r>
              <a:rPr lang="en-US" sz="1800" dirty="0" err="1"/>
              <a:t>dicho</a:t>
            </a:r>
            <a:r>
              <a:rPr lang="en-US" sz="1800" dirty="0"/>
              <a:t> de </a:t>
            </a:r>
            <a:r>
              <a:rPr lang="en-US" sz="1800" dirty="0" err="1"/>
              <a:t>otra</a:t>
            </a:r>
            <a:r>
              <a:rPr lang="en-US" sz="1800" dirty="0"/>
              <a:t> </a:t>
            </a:r>
            <a:r>
              <a:rPr lang="en-US" sz="1800" dirty="0" err="1"/>
              <a:t>manera</a:t>
            </a:r>
            <a:r>
              <a:rPr lang="en-US" sz="1800" dirty="0"/>
              <a:t>, que </a:t>
            </a:r>
            <a:r>
              <a:rPr lang="en-US" sz="1800" dirty="0" err="1"/>
              <a:t>cumple</a:t>
            </a:r>
            <a:r>
              <a:rPr lang="en-US" sz="1800" dirty="0"/>
              <a:t> </a:t>
            </a:r>
            <a:r>
              <a:rPr lang="en-US" sz="1800" dirty="0" err="1"/>
              <a:t>todos</a:t>
            </a:r>
            <a:r>
              <a:rPr lang="en-US" sz="1800" dirty="0"/>
              <a:t> </a:t>
            </a:r>
            <a:r>
              <a:rPr lang="en-US" sz="1800" dirty="0" err="1"/>
              <a:t>los</a:t>
            </a:r>
            <a:r>
              <a:rPr lang="en-US" sz="1800" dirty="0"/>
              <a:t> </a:t>
            </a:r>
            <a:r>
              <a:rPr lang="en-US" sz="1800" dirty="0" err="1"/>
              <a:t>requisitos</a:t>
            </a:r>
            <a:r>
              <a:rPr lang="en-US" sz="1800" dirty="0"/>
              <a:t> con </a:t>
            </a:r>
            <a:r>
              <a:rPr lang="en-US" sz="1800" dirty="0" err="1"/>
              <a:t>los</a:t>
            </a:r>
            <a:r>
              <a:rPr lang="en-US" sz="1800" dirty="0"/>
              <a:t> que se </a:t>
            </a:r>
            <a:r>
              <a:rPr lang="en-US" sz="1800" dirty="0" err="1"/>
              <a:t>definió</a:t>
            </a:r>
            <a:endParaRPr lang="en-US" sz="1800" dirty="0"/>
          </a:p>
          <a:p>
            <a:endParaRPr lang="en-ES" dirty="0"/>
          </a:p>
        </p:txBody>
      </p:sp>
      <p:pic>
        <p:nvPicPr>
          <p:cNvPr id="7" name="Picture 2" descr="Test Turismo GIFs - Get the best GIF on GIPHY">
            <a:extLst>
              <a:ext uri="{FF2B5EF4-FFF2-40B4-BE49-F238E27FC236}">
                <a16:creationId xmlns:a16="http://schemas.microsoft.com/office/drawing/2014/main" id="{80C8BD29-ACA3-C450-E1FD-0C8D762BFD8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677150" y="2415835"/>
            <a:ext cx="6020888" cy="3516198"/>
          </a:xfrm>
          <a:custGeom>
            <a:avLst/>
            <a:gdLst/>
            <a:ahLst/>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pic>
        <p:nvPicPr>
          <p:cNvPr id="8" name="Picture 2" descr="Test Turismo GIFs - Get the best GIF on GIPHY">
            <a:extLst>
              <a:ext uri="{FF2B5EF4-FFF2-40B4-BE49-F238E27FC236}">
                <a16:creationId xmlns:a16="http://schemas.microsoft.com/office/drawing/2014/main" id="{102876A0-7DD2-050F-F64D-68B21B8A58D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816122" y="2574455"/>
            <a:ext cx="6020888" cy="3516198"/>
          </a:xfrm>
          <a:custGeom>
            <a:avLst/>
            <a:gdLst/>
            <a:ahLst/>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168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55742"/>
            <a:ext cx="7776370" cy="651610"/>
          </a:xfrm>
        </p:spPr>
        <p:txBody>
          <a:bodyPr/>
          <a:lstStyle/>
          <a:p>
            <a:r>
              <a:rPr lang="en-US" dirty="0"/>
              <a:t>MOTIVACIÓN</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211356"/>
            <a:ext cx="8885919" cy="4348064"/>
          </a:xfrm>
        </p:spPr>
        <p:txBody>
          <a:bodyPr/>
          <a:lstStyle/>
          <a:p>
            <a:r>
              <a:rPr lang="en-US" sz="1800" dirty="0" err="1"/>
              <a:t>Hace</a:t>
            </a:r>
            <a:r>
              <a:rPr lang="en-US" sz="1800" dirty="0"/>
              <a:t> </a:t>
            </a:r>
            <a:r>
              <a:rPr lang="en-US" sz="1800" dirty="0" err="1"/>
              <a:t>el</a:t>
            </a:r>
            <a:r>
              <a:rPr lang="en-US" sz="1800" dirty="0"/>
              <a:t> </a:t>
            </a:r>
            <a:r>
              <a:rPr lang="en-US" sz="1800" dirty="0" err="1"/>
              <a:t>proceso</a:t>
            </a:r>
            <a:r>
              <a:rPr lang="en-US" sz="1800" dirty="0"/>
              <a:t> de </a:t>
            </a:r>
            <a:r>
              <a:rPr lang="en-US" sz="1800" dirty="0" err="1"/>
              <a:t>desarrollo</a:t>
            </a:r>
            <a:r>
              <a:rPr lang="en-US" sz="1800" dirty="0"/>
              <a:t> </a:t>
            </a:r>
            <a:r>
              <a:rPr lang="en-US" sz="1800" dirty="0" err="1"/>
              <a:t>más</a:t>
            </a:r>
            <a:r>
              <a:rPr lang="en-US" sz="1800" dirty="0"/>
              <a:t> </a:t>
            </a:r>
            <a:r>
              <a:rPr lang="en-US" sz="1800" dirty="0" err="1"/>
              <a:t>ágil</a:t>
            </a:r>
            <a:endParaRPr lang="en-US" sz="1800" dirty="0"/>
          </a:p>
          <a:p>
            <a:r>
              <a:rPr lang="en-US" sz="1800" dirty="0" err="1"/>
              <a:t>Mejora</a:t>
            </a:r>
            <a:r>
              <a:rPr lang="en-US" sz="1800" dirty="0"/>
              <a:t> la </a:t>
            </a:r>
            <a:r>
              <a:rPr lang="en-US" sz="1800" dirty="0" err="1"/>
              <a:t>calidad</a:t>
            </a:r>
            <a:r>
              <a:rPr lang="en-US" sz="1800" dirty="0"/>
              <a:t> del </a:t>
            </a:r>
            <a:r>
              <a:rPr lang="en-US" sz="1800" dirty="0" err="1"/>
              <a:t>código</a:t>
            </a:r>
            <a:endParaRPr lang="en-US" sz="1800" dirty="0"/>
          </a:p>
          <a:p>
            <a:r>
              <a:rPr lang="en-US" sz="1800" dirty="0" err="1"/>
              <a:t>Verificar</a:t>
            </a:r>
            <a:r>
              <a:rPr lang="en-US" sz="1800" dirty="0"/>
              <a:t> </a:t>
            </a:r>
            <a:r>
              <a:rPr lang="en-US" sz="1800" dirty="0" err="1"/>
              <a:t>comportamientos</a:t>
            </a:r>
            <a:r>
              <a:rPr lang="en-US" sz="1800" dirty="0"/>
              <a:t> y </a:t>
            </a:r>
            <a:r>
              <a:rPr lang="en-US" sz="1800" dirty="0" err="1"/>
              <a:t>encontrar</a:t>
            </a:r>
            <a:r>
              <a:rPr lang="en-US" sz="1800" dirty="0"/>
              <a:t> </a:t>
            </a:r>
            <a:r>
              <a:rPr lang="en-US" sz="1800" dirty="0" err="1"/>
              <a:t>defectos</a:t>
            </a:r>
            <a:endParaRPr lang="en-US" sz="1800" dirty="0"/>
          </a:p>
          <a:p>
            <a:r>
              <a:rPr lang="en-US" sz="1800" dirty="0"/>
              <a:t>Se </a:t>
            </a:r>
            <a:r>
              <a:rPr lang="en-US" sz="1800" dirty="0" err="1"/>
              <a:t>pueden</a:t>
            </a:r>
            <a:r>
              <a:rPr lang="en-US" sz="1800" dirty="0"/>
              <a:t> </a:t>
            </a:r>
            <a:r>
              <a:rPr lang="en-US" sz="1800" dirty="0" err="1"/>
              <a:t>automatizar</a:t>
            </a:r>
            <a:endParaRPr lang="en-US" sz="1800" dirty="0"/>
          </a:p>
          <a:p>
            <a:r>
              <a:rPr lang="en-US" sz="1800" dirty="0"/>
              <a:t>Más </a:t>
            </a:r>
            <a:r>
              <a:rPr lang="en-US" sz="1800" dirty="0" err="1"/>
              <a:t>rápidos</a:t>
            </a:r>
            <a:r>
              <a:rPr lang="en-US" sz="1800" dirty="0"/>
              <a:t> que </a:t>
            </a:r>
            <a:r>
              <a:rPr lang="en-US" sz="1800" dirty="0" err="1"/>
              <a:t>los</a:t>
            </a:r>
            <a:r>
              <a:rPr lang="en-US" sz="1800" dirty="0"/>
              <a:t> test </a:t>
            </a:r>
            <a:r>
              <a:rPr lang="en-US" sz="1800" dirty="0" err="1"/>
              <a:t>manuales</a:t>
            </a:r>
            <a:endParaRPr lang="en-US" sz="1800" dirty="0"/>
          </a:p>
          <a:p>
            <a:r>
              <a:rPr lang="en-US" sz="1800" dirty="0"/>
              <a:t>Son “gratis” de </a:t>
            </a:r>
            <a:r>
              <a:rPr lang="en-US" sz="1800" dirty="0" err="1"/>
              <a:t>ejecutar</a:t>
            </a:r>
            <a:endParaRPr lang="en-US" sz="1800" dirty="0"/>
          </a:p>
          <a:p>
            <a:r>
              <a:rPr lang="en-US" sz="1800" dirty="0" err="1"/>
              <a:t>Objetivos</a:t>
            </a:r>
            <a:r>
              <a:rPr lang="en-US" sz="1800" dirty="0"/>
              <a:t> </a:t>
            </a:r>
            <a:r>
              <a:rPr lang="en-US" sz="1800" dirty="0" err="1"/>
              <a:t>más</a:t>
            </a:r>
            <a:r>
              <a:rPr lang="en-US" sz="1800" dirty="0"/>
              <a:t> claros</a:t>
            </a:r>
          </a:p>
          <a:p>
            <a:r>
              <a:rPr lang="en-US" sz="1800" dirty="0" err="1"/>
              <a:t>Prevenir</a:t>
            </a:r>
            <a:endParaRPr lang="en-US" sz="1800" dirty="0"/>
          </a:p>
          <a:p>
            <a:pPr lvl="1"/>
            <a:r>
              <a:rPr lang="en-US" sz="1800" dirty="0"/>
              <a:t>No romper nada </a:t>
            </a:r>
            <a:r>
              <a:rPr lang="en-US" sz="1800" dirty="0" err="1"/>
              <a:t>cuando</a:t>
            </a:r>
            <a:r>
              <a:rPr lang="en-US" sz="1800" dirty="0"/>
              <a:t> </a:t>
            </a:r>
            <a:r>
              <a:rPr lang="en-US" sz="1800" dirty="0" err="1"/>
              <a:t>agregas</a:t>
            </a:r>
            <a:r>
              <a:rPr lang="en-US" sz="1800" dirty="0"/>
              <a:t> </a:t>
            </a:r>
            <a:r>
              <a:rPr lang="en-US" sz="1800" dirty="0" err="1"/>
              <a:t>nuevos</a:t>
            </a:r>
            <a:r>
              <a:rPr lang="en-US" sz="1800" dirty="0"/>
              <a:t> </a:t>
            </a:r>
            <a:r>
              <a:rPr lang="en-US" sz="1800" dirty="0" err="1"/>
              <a:t>desarrollos</a:t>
            </a:r>
            <a:endParaRPr lang="en-US" sz="1800" dirty="0"/>
          </a:p>
          <a:p>
            <a:pPr lvl="1"/>
            <a:r>
              <a:rPr lang="en-US" sz="1800" dirty="0" err="1"/>
              <a:t>Cubrir</a:t>
            </a:r>
            <a:r>
              <a:rPr lang="en-US" sz="1800" dirty="0"/>
              <a:t> </a:t>
            </a:r>
            <a:r>
              <a:rPr lang="en-US" sz="1800" dirty="0" err="1"/>
              <a:t>errores</a:t>
            </a:r>
            <a:r>
              <a:rPr lang="en-US" sz="1800" dirty="0"/>
              <a:t> para que no </a:t>
            </a:r>
            <a:r>
              <a:rPr lang="en-US" sz="1800" dirty="0" err="1"/>
              <a:t>vuelvan</a:t>
            </a:r>
            <a:r>
              <a:rPr lang="en-US" sz="1800" dirty="0"/>
              <a:t> a </a:t>
            </a:r>
            <a:r>
              <a:rPr lang="en-US" sz="1800" dirty="0" err="1"/>
              <a:t>suceder</a:t>
            </a:r>
            <a:endParaRPr lang="en-US" sz="1800" dirty="0"/>
          </a:p>
          <a:p>
            <a:pPr lvl="1"/>
            <a:r>
              <a:rPr lang="en-US" sz="1800" dirty="0"/>
              <a:t>Tener </a:t>
            </a:r>
            <a:r>
              <a:rPr lang="en-US" sz="1800" dirty="0" err="1"/>
              <a:t>seguridad</a:t>
            </a:r>
            <a:r>
              <a:rPr lang="en-US" sz="1800" dirty="0"/>
              <a:t> </a:t>
            </a:r>
            <a:r>
              <a:rPr lang="en-US" sz="1800" dirty="0" err="1"/>
              <a:t>cuando</a:t>
            </a:r>
            <a:r>
              <a:rPr lang="en-US" sz="1800" dirty="0"/>
              <a:t> se refactorize la </a:t>
            </a:r>
            <a:r>
              <a:rPr lang="en-US" sz="1800" dirty="0" err="1"/>
              <a:t>apliación</a:t>
            </a:r>
            <a:endParaRPr lang="en-US" sz="1800" dirty="0"/>
          </a:p>
          <a:p>
            <a:r>
              <a:rPr lang="en-US" sz="1800" dirty="0"/>
              <a:t>Felicidad y </a:t>
            </a:r>
            <a:r>
              <a:rPr lang="en-US" sz="1800" dirty="0" err="1"/>
              <a:t>salud</a:t>
            </a:r>
            <a:endParaRPr lang="en-ES" dirty="0"/>
          </a:p>
        </p:txBody>
      </p:sp>
    </p:spTree>
    <p:extLst>
      <p:ext uri="{BB962C8B-B14F-4D97-AF65-F5344CB8AC3E}">
        <p14:creationId xmlns:p14="http://schemas.microsoft.com/office/powerpoint/2010/main" val="147069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55742"/>
            <a:ext cx="7776370" cy="651610"/>
          </a:xfrm>
        </p:spPr>
        <p:txBody>
          <a:bodyPr/>
          <a:lstStyle/>
          <a:p>
            <a:r>
              <a:rPr lang="en-US" dirty="0"/>
              <a:t>Frameworks &amp; tooling</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211356"/>
            <a:ext cx="8885919" cy="4348064"/>
          </a:xfrm>
        </p:spPr>
        <p:txBody>
          <a:bodyPr/>
          <a:lstStyle/>
          <a:p>
            <a:pPr marL="285750" indent="-228600">
              <a:lnSpc>
                <a:spcPct val="90000"/>
              </a:lnSpc>
              <a:spcAft>
                <a:spcPts val="600"/>
              </a:spcAft>
              <a:buFont typeface="Arial" panose="020B0604020202020204" pitchFamily="34" charset="0"/>
              <a:buChar char="•"/>
            </a:pPr>
            <a:r>
              <a:rPr lang="en-US" sz="1800" dirty="0"/>
              <a:t>IDE: </a:t>
            </a:r>
            <a:r>
              <a:rPr lang="en-US" sz="1800" dirty="0" err="1"/>
              <a:t>VisualStudio</a:t>
            </a:r>
            <a:r>
              <a:rPr lang="en-US" sz="1800" dirty="0"/>
              <a:t> / </a:t>
            </a:r>
            <a:r>
              <a:rPr lang="en-US" sz="1800" dirty="0" err="1"/>
              <a:t>VsCode</a:t>
            </a:r>
            <a:endParaRPr lang="en-US" sz="1800" dirty="0"/>
          </a:p>
          <a:p>
            <a:pPr marL="285750" indent="-228600">
              <a:lnSpc>
                <a:spcPct val="90000"/>
              </a:lnSpc>
              <a:spcAft>
                <a:spcPts val="600"/>
              </a:spcAft>
              <a:buFont typeface="Arial" panose="020B0604020202020204" pitchFamily="34" charset="0"/>
              <a:buChar char="•"/>
            </a:pPr>
            <a:r>
              <a:rPr lang="en-US" sz="1800" dirty="0"/>
              <a:t>CLI de .NET</a:t>
            </a:r>
          </a:p>
          <a:p>
            <a:pPr marL="285750" indent="-228600">
              <a:lnSpc>
                <a:spcPct val="90000"/>
              </a:lnSpc>
              <a:spcAft>
                <a:spcPts val="600"/>
              </a:spcAft>
              <a:buFont typeface="Arial" panose="020B0604020202020204" pitchFamily="34" charset="0"/>
              <a:buChar char="•"/>
            </a:pPr>
            <a:r>
              <a:rPr lang="en-US" sz="1800" dirty="0"/>
              <a:t>Runner / Framework</a:t>
            </a:r>
          </a:p>
          <a:p>
            <a:pPr marL="742950" lvl="1" indent="-228600">
              <a:lnSpc>
                <a:spcPct val="90000"/>
              </a:lnSpc>
              <a:spcAft>
                <a:spcPts val="600"/>
              </a:spcAft>
              <a:buFont typeface="Arial" panose="020B0604020202020204" pitchFamily="34" charset="0"/>
              <a:buChar char="•"/>
            </a:pPr>
            <a:r>
              <a:rPr lang="en-US" sz="1800" dirty="0" err="1"/>
              <a:t>MSTest</a:t>
            </a:r>
            <a:r>
              <a:rPr lang="en-US" sz="1800" dirty="0"/>
              <a:t>: de Microsoft. Es extensible y </a:t>
            </a:r>
            <a:r>
              <a:rPr lang="en-US" sz="1800" dirty="0" err="1"/>
              <a:t>funciona</a:t>
            </a:r>
            <a:r>
              <a:rPr lang="en-US" sz="1800" dirty="0"/>
              <a:t> con la CLI de .NET y Visual Studio</a:t>
            </a:r>
          </a:p>
          <a:p>
            <a:pPr marL="742950" lvl="1" indent="-228600">
              <a:lnSpc>
                <a:spcPct val="90000"/>
              </a:lnSpc>
              <a:spcAft>
                <a:spcPts val="600"/>
              </a:spcAft>
              <a:buFont typeface="Arial" panose="020B0604020202020204" pitchFamily="34" charset="0"/>
              <a:buChar char="•"/>
            </a:pPr>
            <a:r>
              <a:rPr lang="en-US" sz="1800" dirty="0" err="1"/>
              <a:t>xUnit</a:t>
            </a:r>
            <a:r>
              <a:rPr lang="en-US" sz="1800" dirty="0"/>
              <a:t>: </a:t>
            </a:r>
            <a:r>
              <a:rPr lang="en-US" sz="1800" dirty="0" err="1"/>
              <a:t>Herramienta</a:t>
            </a:r>
            <a:r>
              <a:rPr lang="en-US" sz="1800" dirty="0"/>
              <a:t> </a:t>
            </a:r>
            <a:r>
              <a:rPr lang="en-US" sz="1800" dirty="0" err="1"/>
              <a:t>gratuita</a:t>
            </a:r>
            <a:r>
              <a:rPr lang="en-US" sz="1800" dirty="0"/>
              <a:t> de </a:t>
            </a:r>
            <a:r>
              <a:rPr lang="en-US" sz="1800" dirty="0" err="1"/>
              <a:t>pruebas</a:t>
            </a:r>
            <a:r>
              <a:rPr lang="en-US" sz="1800" dirty="0"/>
              <a:t> </a:t>
            </a:r>
            <a:r>
              <a:rPr lang="en-US" sz="1800" dirty="0" err="1"/>
              <a:t>unitarias</a:t>
            </a:r>
            <a:r>
              <a:rPr lang="en-US" sz="1800" dirty="0"/>
              <a:t> </a:t>
            </a:r>
            <a:r>
              <a:rPr lang="en-US" sz="1800" dirty="0" err="1"/>
              <a:t>centrada</a:t>
            </a:r>
            <a:r>
              <a:rPr lang="en-US" sz="1800" dirty="0"/>
              <a:t> </a:t>
            </a:r>
            <a:r>
              <a:rPr lang="en-US" sz="1800" dirty="0" err="1"/>
              <a:t>en</a:t>
            </a:r>
            <a:r>
              <a:rPr lang="en-US" sz="1800" dirty="0"/>
              <a:t> la </a:t>
            </a:r>
            <a:r>
              <a:rPr lang="en-US" sz="1800" dirty="0" err="1"/>
              <a:t>comunidad</a:t>
            </a:r>
            <a:r>
              <a:rPr lang="en-US" sz="1800" dirty="0"/>
              <a:t> de </a:t>
            </a:r>
            <a:r>
              <a:rPr lang="en-US" sz="1800" dirty="0" err="1"/>
              <a:t>código</a:t>
            </a:r>
            <a:r>
              <a:rPr lang="en-US" sz="1800" dirty="0"/>
              <a:t> </a:t>
            </a:r>
            <a:r>
              <a:rPr lang="en-US" sz="1800" dirty="0" err="1"/>
              <a:t>abierto</a:t>
            </a:r>
            <a:r>
              <a:rPr lang="en-US" sz="1800" dirty="0"/>
              <a:t> para .NET</a:t>
            </a:r>
          </a:p>
          <a:p>
            <a:pPr marL="742950" lvl="1" indent="-228600">
              <a:lnSpc>
                <a:spcPct val="90000"/>
              </a:lnSpc>
              <a:spcAft>
                <a:spcPts val="600"/>
              </a:spcAft>
              <a:buFont typeface="Arial" panose="020B0604020202020204" pitchFamily="34" charset="0"/>
              <a:buChar char="•"/>
            </a:pPr>
            <a:r>
              <a:rPr lang="en-US" sz="1800" dirty="0" err="1"/>
              <a:t>nUnit</a:t>
            </a:r>
            <a:r>
              <a:rPr lang="en-US" sz="1800" dirty="0"/>
              <a:t>: Es un port, </a:t>
            </a:r>
            <a:r>
              <a:rPr lang="en-US" sz="1800" dirty="0" err="1"/>
              <a:t>por</a:t>
            </a:r>
            <a:r>
              <a:rPr lang="en-US" sz="1800" dirty="0"/>
              <a:t> lo que no </a:t>
            </a:r>
            <a:r>
              <a:rPr lang="en-US" sz="1800" dirty="0" err="1"/>
              <a:t>aprovecha</a:t>
            </a:r>
            <a:r>
              <a:rPr lang="en-US" sz="1800" dirty="0"/>
              <a:t> al </a:t>
            </a:r>
            <a:r>
              <a:rPr lang="en-US" sz="1800" dirty="0" err="1"/>
              <a:t>máximo</a:t>
            </a:r>
            <a:r>
              <a:rPr lang="en-US" sz="1800" dirty="0"/>
              <a:t> las features de </a:t>
            </a:r>
            <a:r>
              <a:rPr lang="en-US" sz="1800" dirty="0" err="1"/>
              <a:t>.Net</a:t>
            </a:r>
            <a:endParaRPr lang="en-US" sz="1800" dirty="0"/>
          </a:p>
          <a:p>
            <a:endParaRPr lang="en-US" sz="1800" dirty="0"/>
          </a:p>
          <a:p>
            <a:endParaRPr lang="en-US" sz="1800" dirty="0"/>
          </a:p>
        </p:txBody>
      </p:sp>
    </p:spTree>
    <p:extLst>
      <p:ext uri="{BB962C8B-B14F-4D97-AF65-F5344CB8AC3E}">
        <p14:creationId xmlns:p14="http://schemas.microsoft.com/office/powerpoint/2010/main" val="1003902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863856"/>
            <a:ext cx="4771119" cy="651610"/>
          </a:xfrm>
        </p:spPr>
        <p:txBody>
          <a:bodyPr/>
          <a:lstStyle/>
          <a:p>
            <a:r>
              <a:rPr lang="en-US" dirty="0" err="1"/>
              <a:t>Tipos</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1782148"/>
            <a:ext cx="4285926" cy="4348064"/>
          </a:xfrm>
        </p:spPr>
        <p:txBody>
          <a:bodyPr/>
          <a:lstStyle/>
          <a:p>
            <a:pPr marL="57150" indent="0">
              <a:spcAft>
                <a:spcPts val="600"/>
              </a:spcAft>
              <a:buNone/>
            </a:pPr>
            <a:r>
              <a:rPr lang="en-US" sz="1800" dirty="0"/>
              <a:t>Una possible </a:t>
            </a:r>
            <a:r>
              <a:rPr lang="en-US" sz="1800" dirty="0" err="1"/>
              <a:t>clasificación</a:t>
            </a:r>
            <a:r>
              <a:rPr lang="en-US" sz="1800" dirty="0"/>
              <a:t> es:</a:t>
            </a:r>
          </a:p>
          <a:p>
            <a:pPr marL="285750">
              <a:spcAft>
                <a:spcPts val="600"/>
              </a:spcAft>
            </a:pPr>
            <a:r>
              <a:rPr lang="en-US" sz="1800" dirty="0" err="1"/>
              <a:t>Unitarios</a:t>
            </a:r>
            <a:endParaRPr lang="en-US" sz="1800" dirty="0"/>
          </a:p>
          <a:p>
            <a:pPr marL="742950" lvl="2">
              <a:spcBef>
                <a:spcPts val="1000"/>
              </a:spcBef>
              <a:spcAft>
                <a:spcPts val="600"/>
              </a:spcAft>
            </a:pPr>
            <a:r>
              <a:rPr lang="es-ES" sz="1400" dirty="0"/>
              <a:t>Se encargan de probar una unidad en especifico. El alcance es muy reducido y está perfectamente acotado</a:t>
            </a:r>
            <a:endParaRPr lang="en-US" sz="1400" dirty="0"/>
          </a:p>
          <a:p>
            <a:pPr marL="285750">
              <a:spcAft>
                <a:spcPts val="600"/>
              </a:spcAft>
            </a:pPr>
            <a:r>
              <a:rPr lang="en-US" sz="1800" dirty="0" err="1"/>
              <a:t>Integración</a:t>
            </a:r>
            <a:endParaRPr lang="en-US" sz="1800" dirty="0"/>
          </a:p>
          <a:p>
            <a:pPr marL="742950" lvl="2">
              <a:spcBef>
                <a:spcPts val="1000"/>
              </a:spcBef>
              <a:spcAft>
                <a:spcPts val="600"/>
              </a:spcAft>
            </a:pPr>
            <a:r>
              <a:rPr lang="es-ES" sz="1400" dirty="0"/>
              <a:t>Verifica que dos o más unidades estén funcionando juntas correctamente como deberían.</a:t>
            </a:r>
            <a:endParaRPr lang="en-US" sz="1400" dirty="0"/>
          </a:p>
          <a:p>
            <a:pPr marL="285750">
              <a:spcAft>
                <a:spcPts val="600"/>
              </a:spcAft>
            </a:pPr>
            <a:r>
              <a:rPr lang="en-US" sz="1800" dirty="0"/>
              <a:t>End-to-end</a:t>
            </a:r>
          </a:p>
          <a:p>
            <a:pPr marL="742950" lvl="2">
              <a:spcBef>
                <a:spcPts val="1000"/>
              </a:spcBef>
              <a:spcAft>
                <a:spcPts val="600"/>
              </a:spcAft>
            </a:pPr>
            <a:r>
              <a:rPr lang="en-US" sz="1400" dirty="0" err="1"/>
              <a:t>Verifican</a:t>
            </a:r>
            <a:r>
              <a:rPr lang="en-US" sz="1400" dirty="0"/>
              <a:t> que </a:t>
            </a:r>
            <a:r>
              <a:rPr lang="en-US" sz="1400" dirty="0" err="1"/>
              <a:t>todas</a:t>
            </a:r>
            <a:r>
              <a:rPr lang="en-US" sz="1400" dirty="0"/>
              <a:t> las </a:t>
            </a:r>
            <a:r>
              <a:rPr lang="es-ES" sz="1400" dirty="0"/>
              <a:t>unidades</a:t>
            </a:r>
            <a:r>
              <a:rPr lang="en-US" sz="1400" dirty="0"/>
              <a:t> </a:t>
            </a:r>
            <a:r>
              <a:rPr lang="en-US" sz="1400" dirty="0" err="1"/>
              <a:t>están</a:t>
            </a:r>
            <a:r>
              <a:rPr lang="en-US" sz="1400" dirty="0"/>
              <a:t> </a:t>
            </a:r>
            <a:r>
              <a:rPr lang="en-US" sz="1400" dirty="0" err="1"/>
              <a:t>funcinando</a:t>
            </a:r>
            <a:r>
              <a:rPr lang="en-US" sz="1400" dirty="0"/>
              <a:t> </a:t>
            </a:r>
            <a:r>
              <a:rPr lang="en-US" sz="1400" dirty="0" err="1"/>
              <a:t>correctamente</a:t>
            </a:r>
            <a:r>
              <a:rPr lang="en-US" sz="1400" dirty="0"/>
              <a:t>. </a:t>
            </a:r>
            <a:r>
              <a:rPr lang="en-US" sz="1400" dirty="0" err="1"/>
              <a:t>En</a:t>
            </a:r>
            <a:r>
              <a:rPr lang="en-US" sz="1400" dirty="0"/>
              <a:t> </a:t>
            </a:r>
            <a:r>
              <a:rPr lang="en-US" sz="1400" dirty="0" err="1"/>
              <a:t>el</a:t>
            </a:r>
            <a:r>
              <a:rPr lang="en-US" sz="1400" dirty="0"/>
              <a:t> </a:t>
            </a:r>
            <a:r>
              <a:rPr lang="en-US" sz="1400" dirty="0" err="1"/>
              <a:t>caso</a:t>
            </a:r>
            <a:r>
              <a:rPr lang="en-US" sz="1400" dirty="0"/>
              <a:t> de </a:t>
            </a:r>
            <a:r>
              <a:rPr lang="en-US" sz="1400" dirty="0" err="1"/>
              <a:t>una</a:t>
            </a:r>
            <a:r>
              <a:rPr lang="en-US" sz="1400" dirty="0"/>
              <a:t> </a:t>
            </a:r>
            <a:r>
              <a:rPr lang="en-US" sz="1400" dirty="0" err="1"/>
              <a:t>apliación</a:t>
            </a:r>
            <a:r>
              <a:rPr lang="en-US" sz="1400" dirty="0"/>
              <a:t> Web </a:t>
            </a:r>
            <a:r>
              <a:rPr lang="en-US" sz="1400" dirty="0" err="1"/>
              <a:t>esto</a:t>
            </a:r>
            <a:r>
              <a:rPr lang="en-US" sz="1400" dirty="0"/>
              <a:t> </a:t>
            </a:r>
            <a:r>
              <a:rPr lang="en-US" sz="1400" dirty="0" err="1"/>
              <a:t>incluye</a:t>
            </a:r>
            <a:r>
              <a:rPr lang="en-US" sz="1400" dirty="0"/>
              <a:t> </a:t>
            </a:r>
            <a:r>
              <a:rPr lang="en-US" sz="1400" dirty="0" err="1"/>
              <a:t>probar</a:t>
            </a:r>
            <a:r>
              <a:rPr lang="en-US" sz="1400" dirty="0"/>
              <a:t> la UI</a:t>
            </a:r>
          </a:p>
          <a:p>
            <a:endParaRPr lang="en-US" sz="1800" dirty="0"/>
          </a:p>
          <a:p>
            <a:endParaRPr lang="en-US" sz="1800" dirty="0"/>
          </a:p>
        </p:txBody>
      </p:sp>
      <p:pic>
        <p:nvPicPr>
          <p:cNvPr id="2" name="Picture 5">
            <a:extLst>
              <a:ext uri="{FF2B5EF4-FFF2-40B4-BE49-F238E27FC236}">
                <a16:creationId xmlns:a16="http://schemas.microsoft.com/office/drawing/2014/main" id="{44AE20D6-350A-0429-F420-BB850F0A140C}"/>
              </a:ext>
            </a:extLst>
          </p:cNvPr>
          <p:cNvPicPr>
            <a:picLocks noChangeAspect="1"/>
          </p:cNvPicPr>
          <p:nvPr/>
        </p:nvPicPr>
        <p:blipFill rotWithShape="1">
          <a:blip r:embed="rId2">
            <a:extLst>
              <a:ext uri="{28A0092B-C50C-407E-A947-70E740481C1C}">
                <a14:useLocalDpi xmlns:a14="http://schemas.microsoft.com/office/drawing/2010/main" val="0"/>
              </a:ext>
            </a:extLst>
          </a:blip>
          <a:srcRect l="9195" r="12068" b="1"/>
          <a:stretch/>
        </p:blipFill>
        <p:spPr>
          <a:xfrm>
            <a:off x="5313225"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CuadroTexto 4">
            <a:extLst>
              <a:ext uri="{FF2B5EF4-FFF2-40B4-BE49-F238E27FC236}">
                <a16:creationId xmlns:a16="http://schemas.microsoft.com/office/drawing/2014/main" id="{C9C3B99F-D70A-D05B-2811-D47E7E0007B9}"/>
              </a:ext>
            </a:extLst>
          </p:cNvPr>
          <p:cNvSpPr txBox="1"/>
          <p:nvPr/>
        </p:nvSpPr>
        <p:spPr>
          <a:xfrm>
            <a:off x="7770068" y="71926"/>
            <a:ext cx="6097554" cy="369332"/>
          </a:xfrm>
          <a:prstGeom prst="rect">
            <a:avLst/>
          </a:prstGeom>
          <a:noFill/>
        </p:spPr>
        <p:txBody>
          <a:bodyPr wrap="square">
            <a:spAutoFit/>
          </a:bodyPr>
          <a:lstStyle/>
          <a:p>
            <a:r>
              <a:rPr lang="es-ES" sz="1800" b="0" i="0" u="none" strike="noStrike" baseline="0" dirty="0" err="1">
                <a:solidFill>
                  <a:srgbClr val="2BA0EB"/>
                </a:solidFill>
                <a:latin typeface="Montserrat" panose="00000500000000000000" pitchFamily="2" charset="0"/>
              </a:rPr>
              <a:t>Piramide</a:t>
            </a:r>
            <a:r>
              <a:rPr lang="es-ES" sz="1800" b="0" i="0" u="none" strike="noStrike" baseline="0" dirty="0">
                <a:solidFill>
                  <a:srgbClr val="2BA0EB"/>
                </a:solidFill>
                <a:latin typeface="Montserrat" panose="00000500000000000000" pitchFamily="2" charset="0"/>
              </a:rPr>
              <a:t> de </a:t>
            </a:r>
            <a:r>
              <a:rPr lang="es-ES" sz="1800" b="0" i="0" u="none" strike="noStrike" baseline="0" dirty="0" err="1">
                <a:solidFill>
                  <a:srgbClr val="2BA0EB"/>
                </a:solidFill>
                <a:latin typeface="Montserrat" panose="00000500000000000000" pitchFamily="2" charset="0"/>
              </a:rPr>
              <a:t>Cohn</a:t>
            </a:r>
            <a:endParaRPr lang="es-ES" dirty="0"/>
          </a:p>
        </p:txBody>
      </p:sp>
    </p:spTree>
    <p:extLst>
      <p:ext uri="{BB962C8B-B14F-4D97-AF65-F5344CB8AC3E}">
        <p14:creationId xmlns:p14="http://schemas.microsoft.com/office/powerpoint/2010/main" val="69538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255742"/>
            <a:ext cx="7776370" cy="651610"/>
          </a:xfrm>
        </p:spPr>
        <p:txBody>
          <a:bodyPr/>
          <a:lstStyle/>
          <a:p>
            <a:r>
              <a:rPr lang="en-US" dirty="0"/>
              <a:t>Test </a:t>
            </a:r>
            <a:r>
              <a:rPr lang="en-US" dirty="0" err="1"/>
              <a:t>Unitarios</a:t>
            </a:r>
            <a:endParaRPr lang="en-U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052736"/>
            <a:ext cx="8885919" cy="4348064"/>
          </a:xfrm>
        </p:spPr>
        <p:txBody>
          <a:bodyPr/>
          <a:lstStyle/>
          <a:p>
            <a:pPr marL="285750" indent="-228600">
              <a:lnSpc>
                <a:spcPct val="90000"/>
              </a:lnSpc>
              <a:spcAft>
                <a:spcPts val="600"/>
              </a:spcAft>
              <a:buFont typeface="Arial" panose="020B0604020202020204" pitchFamily="34" charset="0"/>
              <a:buChar char="•"/>
            </a:pPr>
            <a:r>
              <a:rPr lang="es-ES" sz="1800" b="0" i="0" u="none" strike="noStrike" baseline="0" dirty="0">
                <a:solidFill>
                  <a:srgbClr val="11161C"/>
                </a:solidFill>
                <a:latin typeface="Montserrat" panose="00000500000000000000" pitchFamily="2" charset="0"/>
              </a:rPr>
              <a:t>Los </a:t>
            </a:r>
            <a:r>
              <a:rPr lang="es-ES" sz="1800" b="0" i="0" u="none" strike="noStrike" baseline="0" dirty="0" err="1">
                <a:solidFill>
                  <a:srgbClr val="11161C"/>
                </a:solidFill>
                <a:latin typeface="Montserrat" panose="00000500000000000000" pitchFamily="2" charset="0"/>
              </a:rPr>
              <a:t>tests</a:t>
            </a:r>
            <a:r>
              <a:rPr lang="es-ES" sz="1800" b="0" i="0" u="none" strike="noStrike" baseline="0" dirty="0">
                <a:solidFill>
                  <a:srgbClr val="11161C"/>
                </a:solidFill>
                <a:latin typeface="Montserrat" panose="00000500000000000000" pitchFamily="2" charset="0"/>
              </a:rPr>
              <a:t> unitarios deberíamos hacerlos a la capa de negocio de nuestra aplicación: Objetos de dominio y servicios de negocio</a:t>
            </a:r>
          </a:p>
          <a:p>
            <a:pPr lvl="1"/>
            <a:r>
              <a:rPr lang="es-ES" sz="1800" dirty="0"/>
              <a:t>Los servicios de dominio son buenos candidatos para los </a:t>
            </a:r>
            <a:r>
              <a:rPr lang="es-ES" sz="1800" dirty="0" err="1"/>
              <a:t>tests</a:t>
            </a:r>
            <a:r>
              <a:rPr lang="es-ES" sz="1800" dirty="0"/>
              <a:t> unitarios</a:t>
            </a:r>
          </a:p>
          <a:p>
            <a:pPr lvl="1"/>
            <a:r>
              <a:rPr lang="es-ES" sz="1800" dirty="0"/>
              <a:t>Los objetos de dominio deben tener </a:t>
            </a:r>
            <a:r>
              <a:rPr lang="es-ES" sz="1800" dirty="0" err="1"/>
              <a:t>tests</a:t>
            </a:r>
            <a:r>
              <a:rPr lang="es-ES" sz="1800" dirty="0"/>
              <a:t> unitarios</a:t>
            </a:r>
          </a:p>
          <a:p>
            <a:endParaRPr lang="en-US" sz="1800" dirty="0"/>
          </a:p>
          <a:p>
            <a:endParaRPr lang="en-US" sz="1800" dirty="0"/>
          </a:p>
        </p:txBody>
      </p:sp>
      <p:pic>
        <p:nvPicPr>
          <p:cNvPr id="3" name="Imagen 2">
            <a:extLst>
              <a:ext uri="{FF2B5EF4-FFF2-40B4-BE49-F238E27FC236}">
                <a16:creationId xmlns:a16="http://schemas.microsoft.com/office/drawing/2014/main" id="{A57EACAB-9B98-7519-7CAE-B88C6BC03EEA}"/>
              </a:ext>
            </a:extLst>
          </p:cNvPr>
          <p:cNvPicPr>
            <a:picLocks noChangeAspect="1"/>
          </p:cNvPicPr>
          <p:nvPr/>
        </p:nvPicPr>
        <p:blipFill>
          <a:blip r:embed="rId2"/>
          <a:stretch>
            <a:fillRect/>
          </a:stretch>
        </p:blipFill>
        <p:spPr>
          <a:xfrm>
            <a:off x="3631379" y="3429000"/>
            <a:ext cx="4929241" cy="3236370"/>
          </a:xfrm>
          <a:prstGeom prst="rect">
            <a:avLst/>
          </a:prstGeom>
        </p:spPr>
      </p:pic>
    </p:spTree>
    <p:extLst>
      <p:ext uri="{BB962C8B-B14F-4D97-AF65-F5344CB8AC3E}">
        <p14:creationId xmlns:p14="http://schemas.microsoft.com/office/powerpoint/2010/main" val="2843801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863856"/>
            <a:ext cx="6049412" cy="651610"/>
          </a:xfrm>
        </p:spPr>
        <p:txBody>
          <a:bodyPr/>
          <a:lstStyle/>
          <a:p>
            <a:r>
              <a:rPr lang="en-US" dirty="0" err="1"/>
              <a:t>Fases</a:t>
            </a:r>
            <a:r>
              <a:rPr lang="en-US" dirty="0"/>
              <a:t> de un test</a:t>
            </a:r>
          </a:p>
        </p:txBody>
      </p:sp>
      <p:pic>
        <p:nvPicPr>
          <p:cNvPr id="3" name="Imagen 2">
            <a:extLst>
              <a:ext uri="{FF2B5EF4-FFF2-40B4-BE49-F238E27FC236}">
                <a16:creationId xmlns:a16="http://schemas.microsoft.com/office/drawing/2014/main" id="{C0653C7B-CF8A-0A81-B565-4EBBADD13983}"/>
              </a:ext>
            </a:extLst>
          </p:cNvPr>
          <p:cNvPicPr>
            <a:picLocks noChangeAspect="1"/>
          </p:cNvPicPr>
          <p:nvPr/>
        </p:nvPicPr>
        <p:blipFill>
          <a:blip r:embed="rId2"/>
          <a:stretch>
            <a:fillRect/>
          </a:stretch>
        </p:blipFill>
        <p:spPr>
          <a:xfrm>
            <a:off x="1836747" y="1782155"/>
            <a:ext cx="7945719" cy="2860458"/>
          </a:xfrm>
          <a:prstGeom prst="rect">
            <a:avLst/>
          </a:prstGeom>
        </p:spPr>
      </p:pic>
      <p:sp>
        <p:nvSpPr>
          <p:cNvPr id="7" name="CuadroTexto 6">
            <a:extLst>
              <a:ext uri="{FF2B5EF4-FFF2-40B4-BE49-F238E27FC236}">
                <a16:creationId xmlns:a16="http://schemas.microsoft.com/office/drawing/2014/main" id="{888221C5-DCBA-C03D-CCA0-2FBE4B93CD48}"/>
              </a:ext>
            </a:extLst>
          </p:cNvPr>
          <p:cNvSpPr txBox="1"/>
          <p:nvPr/>
        </p:nvSpPr>
        <p:spPr>
          <a:xfrm>
            <a:off x="2135327" y="4975106"/>
            <a:ext cx="2215051" cy="954107"/>
          </a:xfrm>
          <a:prstGeom prst="rect">
            <a:avLst/>
          </a:prstGeom>
          <a:noFill/>
        </p:spPr>
        <p:txBody>
          <a:bodyPr wrap="square">
            <a:spAutoFit/>
          </a:bodyPr>
          <a:lstStyle/>
          <a:p>
            <a:pPr algn="ctr"/>
            <a:r>
              <a:rPr lang="es-ES" sz="1400" dirty="0">
                <a:latin typeface="Montserrat" pitchFamily="2" charset="77"/>
              </a:rPr>
              <a:t>Se definen los requisitos que debe cumplir el código principal.</a:t>
            </a:r>
          </a:p>
        </p:txBody>
      </p:sp>
      <p:sp>
        <p:nvSpPr>
          <p:cNvPr id="8" name="CuadroTexto 7">
            <a:extLst>
              <a:ext uri="{FF2B5EF4-FFF2-40B4-BE49-F238E27FC236}">
                <a16:creationId xmlns:a16="http://schemas.microsoft.com/office/drawing/2014/main" id="{F3F82D62-6713-7718-27C3-2774DF14D7EB}"/>
              </a:ext>
            </a:extLst>
          </p:cNvPr>
          <p:cNvSpPr txBox="1"/>
          <p:nvPr/>
        </p:nvSpPr>
        <p:spPr>
          <a:xfrm>
            <a:off x="4663947" y="4973201"/>
            <a:ext cx="1888921" cy="738664"/>
          </a:xfrm>
          <a:prstGeom prst="rect">
            <a:avLst/>
          </a:prstGeom>
          <a:noFill/>
        </p:spPr>
        <p:txBody>
          <a:bodyPr wrap="square">
            <a:spAutoFit/>
          </a:bodyPr>
          <a:lstStyle/>
          <a:p>
            <a:pPr algn="ctr"/>
            <a:r>
              <a:rPr lang="es-ES" sz="1400" dirty="0">
                <a:latin typeface="Montserrat" pitchFamily="2" charset="77"/>
              </a:rPr>
              <a:t>Ejecutar la acción que queremos testear</a:t>
            </a:r>
          </a:p>
        </p:txBody>
      </p:sp>
      <p:sp>
        <p:nvSpPr>
          <p:cNvPr id="9" name="CuadroTexto 8">
            <a:extLst>
              <a:ext uri="{FF2B5EF4-FFF2-40B4-BE49-F238E27FC236}">
                <a16:creationId xmlns:a16="http://schemas.microsoft.com/office/drawing/2014/main" id="{4A5D5F85-9D01-C3D7-C2B2-4519A2011C8D}"/>
              </a:ext>
            </a:extLst>
          </p:cNvPr>
          <p:cNvSpPr txBox="1"/>
          <p:nvPr/>
        </p:nvSpPr>
        <p:spPr>
          <a:xfrm>
            <a:off x="6866437" y="4973201"/>
            <a:ext cx="2533474" cy="738664"/>
          </a:xfrm>
          <a:prstGeom prst="rect">
            <a:avLst/>
          </a:prstGeom>
          <a:noFill/>
        </p:spPr>
        <p:txBody>
          <a:bodyPr wrap="square">
            <a:spAutoFit/>
          </a:bodyPr>
          <a:lstStyle/>
          <a:p>
            <a:pPr algn="ctr"/>
            <a:r>
              <a:rPr lang="es-ES" sz="1400" dirty="0">
                <a:latin typeface="Montserrat" pitchFamily="2" charset="77"/>
              </a:rPr>
              <a:t>Comprobar si los resultados agrupados son correctos o incorrectos</a:t>
            </a:r>
          </a:p>
        </p:txBody>
      </p:sp>
    </p:spTree>
    <p:extLst>
      <p:ext uri="{BB962C8B-B14F-4D97-AF65-F5344CB8AC3E}">
        <p14:creationId xmlns:p14="http://schemas.microsoft.com/office/powerpoint/2010/main" val="30131490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3.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4294</TotalTime>
  <Words>973</Words>
  <Application>Microsoft Office PowerPoint</Application>
  <PresentationFormat>Panorámica</PresentationFormat>
  <Paragraphs>147</Paragraphs>
  <Slides>27</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27</vt:i4>
      </vt:variant>
    </vt:vector>
  </HeadingPairs>
  <TitlesOfParts>
    <vt:vector size="44" baseType="lpstr">
      <vt:lpstr>Montserrat Medium</vt:lpstr>
      <vt:lpstr>Montserrat SemiBold</vt:lpstr>
      <vt:lpstr>Open Sans Light</vt:lpstr>
      <vt:lpstr>Montserrat Light</vt:lpstr>
      <vt:lpstr>Arial</vt:lpstr>
      <vt:lpstr>Graphik</vt:lpstr>
      <vt:lpstr>Montserrat</vt:lpstr>
      <vt:lpstr>Montserrat Bold</vt:lpstr>
      <vt:lpstr>Montserrat ExtraBold</vt:lpstr>
      <vt:lpstr>Calibri</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55</cp:revision>
  <dcterms:created xsi:type="dcterms:W3CDTF">2018-02-28T02:57:44Z</dcterms:created>
  <dcterms:modified xsi:type="dcterms:W3CDTF">2022-11-11T12:53:56Z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